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6"/>
  </p:notesMasterIdLst>
  <p:sldIdLst>
    <p:sldId id="256" r:id="rId2"/>
    <p:sldId id="257" r:id="rId3"/>
    <p:sldId id="258" r:id="rId4"/>
    <p:sldId id="296" r:id="rId5"/>
    <p:sldId id="297" r:id="rId6"/>
    <p:sldId id="333" r:id="rId7"/>
    <p:sldId id="334" r:id="rId8"/>
    <p:sldId id="259" r:id="rId9"/>
    <p:sldId id="308" r:id="rId10"/>
    <p:sldId id="307" r:id="rId11"/>
    <p:sldId id="260" r:id="rId12"/>
    <p:sldId id="299" r:id="rId13"/>
    <p:sldId id="298" r:id="rId14"/>
    <p:sldId id="262" r:id="rId15"/>
    <p:sldId id="301" r:id="rId16"/>
    <p:sldId id="263" r:id="rId17"/>
    <p:sldId id="300" r:id="rId18"/>
    <p:sldId id="302" r:id="rId19"/>
    <p:sldId id="303" r:id="rId20"/>
    <p:sldId id="306" r:id="rId21"/>
    <p:sldId id="265" r:id="rId22"/>
    <p:sldId id="264" r:id="rId23"/>
    <p:sldId id="268" r:id="rId24"/>
    <p:sldId id="309" r:id="rId25"/>
    <p:sldId id="270" r:id="rId26"/>
    <p:sldId id="331" r:id="rId27"/>
    <p:sldId id="310" r:id="rId28"/>
    <p:sldId id="313" r:id="rId29"/>
    <p:sldId id="316" r:id="rId30"/>
    <p:sldId id="318" r:id="rId31"/>
    <p:sldId id="320" r:id="rId32"/>
    <p:sldId id="319" r:id="rId33"/>
    <p:sldId id="321" r:id="rId34"/>
    <p:sldId id="322" r:id="rId35"/>
    <p:sldId id="323" r:id="rId36"/>
    <p:sldId id="305" r:id="rId37"/>
    <p:sldId id="336" r:id="rId38"/>
    <p:sldId id="337" r:id="rId39"/>
    <p:sldId id="338" r:id="rId40"/>
    <p:sldId id="339" r:id="rId41"/>
    <p:sldId id="324" r:id="rId42"/>
    <p:sldId id="326" r:id="rId43"/>
    <p:sldId id="330" r:id="rId44"/>
    <p:sldId id="328" r:id="rId45"/>
    <p:sldId id="329" r:id="rId46"/>
    <p:sldId id="325" r:id="rId47"/>
    <p:sldId id="286" r:id="rId48"/>
    <p:sldId id="287" r:id="rId49"/>
    <p:sldId id="335" r:id="rId50"/>
    <p:sldId id="288" r:id="rId51"/>
    <p:sldId id="294" r:id="rId52"/>
    <p:sldId id="332" r:id="rId53"/>
    <p:sldId id="314" r:id="rId54"/>
    <p:sldId id="315"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orbel" panose="020B0503020204020204" pitchFamily="34" charset="0"/>
      <p:regular r:id="rId61"/>
      <p:bold r:id="rId62"/>
      <p:italic r:id="rId63"/>
      <p:boldItalic r:id="rId64"/>
    </p:embeddedFont>
    <p:embeddedFont>
      <p:font typeface="Gill Sans"/>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7" autoAdjust="0"/>
    <p:restoredTop sz="94660"/>
  </p:normalViewPr>
  <p:slideViewPr>
    <p:cSldViewPr snapToGrid="0" showGuides="1">
      <p:cViewPr varScale="1">
        <p:scale>
          <a:sx n="66" d="100"/>
          <a:sy n="66" d="100"/>
        </p:scale>
        <p:origin x="78" y="3576"/>
      </p:cViewPr>
      <p:guideLst>
        <p:guide orient="horz" pos="2184"/>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56127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Shifting</a:t>
            </a:r>
            <a:r>
              <a:rPr lang="en-US" baseline="0" dirty="0" smtClean="0"/>
              <a:t> fishery to the southwest in 2022 and continued shift away from the NBS as temps cool.</a:t>
            </a: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961260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767973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Increase in mean length from 2010-2015, with </a:t>
            </a:r>
            <a:r>
              <a:rPr lang="en-US" dirty="0" err="1" smtClean="0"/>
              <a:t>realatively</a:t>
            </a:r>
            <a:r>
              <a:rPr lang="en-US" dirty="0" smtClean="0"/>
              <a:t> stable mean</a:t>
            </a:r>
            <a:r>
              <a:rPr lang="en-US" baseline="0" dirty="0" smtClean="0"/>
              <a:t> length over previous 5 years. </a:t>
            </a:r>
            <a:endParaRPr dirty="0"/>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76352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Distribution shifting south of St.</a:t>
            </a:r>
            <a:r>
              <a:rPr lang="en-US" baseline="0" dirty="0" smtClean="0"/>
              <a:t> </a:t>
            </a:r>
            <a:r>
              <a:rPr lang="en-US" baseline="0" dirty="0" err="1" smtClean="0"/>
              <a:t>Laurance</a:t>
            </a:r>
            <a:r>
              <a:rPr lang="en-US" baseline="0" dirty="0" smtClean="0"/>
              <a:t>.</a:t>
            </a: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231808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821842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76677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c41c6b8da_3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5c41c6b8da_3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5c41c6b8da_3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494918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5bb860c9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735bb860c9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9" name="Google Shape;179;g1735bb860c9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35bb860c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735bb860c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0" name="Google Shape;170;g1735bb860c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816740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727295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99541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123258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52763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57431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189628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478009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802689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32135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549412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931571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930306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4289466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65265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0500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424478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219676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523484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480877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3817066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303552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Plot of fishing mortality rate relative to F35% and female spawning biomass relative for B 35% for status</a:t>
            </a:r>
            <a:endParaRPr/>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343884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brief summary of justification text or plots for selected levels of risk, if have ESP for stock and presentation preceding then can simply reference ESP graphs</a:t>
            </a:r>
            <a:endParaRPr/>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Model graph of Spawning Stock Biomass with B40% and B35% reference lines</a:t>
            </a:r>
            <a:endParaRPr/>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43959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748103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305560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99952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596078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300343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51937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19828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1">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hyperlink" Target="https://afsc-assessments.github.io/EBS_PCOD/2022_ASSESSMENT/NOVEMBER_MODELS/FIGURES/R4SS_FIGURES/MODEL22.4/plots/_SS_output_Sel.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7.png"/><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hyperlink" Target="https://afsc-assessments.github.io/EBS_PCOD/2022_ASSESSMENT/NOVEMBER_MODELS/" TargetMode="Externa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png"/><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jp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png"/><Relationship Id="rId9"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jpg"/><Relationship Id="rId7"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png"/><Relationship Id="rId9"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EBS Pacific cod</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a:latin typeface="Arial"/>
                <a:ea typeface="Arial"/>
                <a:cs typeface="Arial"/>
                <a:sym typeface="Arial"/>
              </a:rPr>
              <a:t>BSAI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r>
              <a:rPr lang="en-US" dirty="0"/>
              <a:t>Steven J. Barbeaux, Lewis Barnett, Jason Connor, Julie Nielson, S. </a:t>
            </a:r>
            <a:r>
              <a:rPr lang="en-US" dirty="0" err="1"/>
              <a:t>Kalei</a:t>
            </a:r>
            <a:r>
              <a:rPr lang="en-US" dirty="0"/>
              <a:t> </a:t>
            </a:r>
            <a:r>
              <a:rPr lang="en-US" dirty="0" err="1"/>
              <a:t>Shotwell</a:t>
            </a:r>
            <a:r>
              <a:rPr lang="en-US" dirty="0"/>
              <a:t>, Elizabeth </a:t>
            </a:r>
            <a:r>
              <a:rPr lang="en-US" dirty="0" err="1"/>
              <a:t>Siddon</a:t>
            </a:r>
            <a:r>
              <a:rPr lang="en-US" dirty="0"/>
              <a:t>, and Ingrid Spies</a:t>
            </a:r>
          </a:p>
        </p:txBody>
      </p:sp>
      <p:pic>
        <p:nvPicPr>
          <p:cNvPr id="96" name="Google Shape;96;p12"/>
          <p:cNvPicPr preferRelativeResize="0"/>
          <p:nvPr/>
        </p:nvPicPr>
        <p:blipFill rotWithShape="1">
          <a:blip r:embed="rId4">
            <a:alphaModFix/>
          </a:blip>
          <a:srcRect/>
          <a:stretch/>
        </p:blipFill>
        <p:spPr>
          <a:xfrm>
            <a:off x="8119136" y="932441"/>
            <a:ext cx="3733985" cy="3144845"/>
          </a:xfrm>
          <a:prstGeom prst="rect">
            <a:avLst/>
          </a:prstGeom>
          <a:noFill/>
          <a:ln>
            <a:noFill/>
          </a:ln>
        </p:spPr>
      </p:pic>
      <p:pic>
        <p:nvPicPr>
          <p:cNvPr id="97" name="Google Shape;97;p12"/>
          <p:cNvPicPr preferRelativeResize="0"/>
          <p:nvPr/>
        </p:nvPicPr>
        <p:blipFill rotWithShape="1">
          <a:blip r:embed="rId5">
            <a:alphaModFix/>
          </a:blip>
          <a:srcRect/>
          <a:stretch/>
        </p:blipFill>
        <p:spPr>
          <a:xfrm>
            <a:off x="9868746" y="5628865"/>
            <a:ext cx="1556418" cy="543190"/>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8D8D8"/>
                </a:solidFill>
                <a:latin typeface="Gill Sans"/>
                <a:ea typeface="Gill Sans"/>
                <a:cs typeface="Gill Sans"/>
                <a:sym typeface="Gill Sans"/>
              </a:rPr>
              <a:t>November, 2022</a:t>
            </a:r>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973" y="3467100"/>
            <a:ext cx="5271413" cy="3188353"/>
          </a:xfrm>
          <a:prstGeom prst="rect">
            <a:avLst/>
          </a:prstGeom>
        </p:spPr>
      </p:pic>
      <p:pic>
        <p:nvPicPr>
          <p:cNvPr id="3" name="Picture 2">
            <a:hlinkClick r:id="rId7"/>
          </p:cNvPr>
          <p:cNvPicPr>
            <a:picLocks noChangeAspect="1"/>
          </p:cNvPicPr>
          <p:nvPr/>
        </p:nvPicPr>
        <p:blipFill>
          <a:blip r:embed="rId8"/>
          <a:stretch>
            <a:fillRect/>
          </a:stretch>
        </p:blipFill>
        <p:spPr>
          <a:xfrm>
            <a:off x="7755365" y="4341590"/>
            <a:ext cx="1888342" cy="1888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 –</a:t>
            </a:r>
            <a:br>
              <a:rPr lang="en-US" sz="3600" dirty="0" smtClean="0"/>
            </a:br>
            <a:r>
              <a:rPr lang="en-US" sz="3600" dirty="0" smtClean="0"/>
              <a:t>Annual Weight-at-Length Adjustments</a:t>
            </a:r>
            <a:endParaRPr dirty="0"/>
          </a:p>
        </p:txBody>
      </p:sp>
      <p:sp>
        <p:nvSpPr>
          <p:cNvPr id="10" name="TextBox 9"/>
          <p:cNvSpPr txBox="1"/>
          <p:nvPr/>
        </p:nvSpPr>
        <p:spPr>
          <a:xfrm>
            <a:off x="433325" y="2286000"/>
            <a:ext cx="342167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Switch from linear Mathcad algorithm to GAM in R </a:t>
            </a:r>
            <a:r>
              <a:rPr lang="en-US" sz="2000" dirty="0" err="1" smtClean="0"/>
              <a:t>mgcv</a:t>
            </a:r>
            <a:r>
              <a:rPr lang="en-US" sz="2000" dirty="0" smtClean="0"/>
              <a:t> library (described in 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Similar resulting trend in adjustments</a:t>
            </a:r>
          </a:p>
          <a:p>
            <a:pPr marL="285750" indent="-285750">
              <a:buFont typeface="Arial" panose="020B0604020202020204" pitchFamily="34" charset="0"/>
              <a:buChar char="•"/>
            </a:pPr>
            <a:endParaRPr lang="en-US" sz="20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4564" y="1841178"/>
            <a:ext cx="3782818" cy="3657600"/>
          </a:xfrm>
          <a:prstGeom prst="rect">
            <a:avLst/>
          </a:prstGeom>
          <a:noFill/>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7382" y="1851179"/>
            <a:ext cx="3782818" cy="3657600"/>
          </a:xfrm>
          <a:prstGeom prst="rect">
            <a:avLst/>
          </a:prstGeom>
          <a:noFill/>
        </p:spPr>
      </p:pic>
      <p:pic>
        <p:nvPicPr>
          <p:cNvPr id="14" name="Picture 13"/>
          <p:cNvPicPr>
            <a:picLocks noChangeAspect="1"/>
          </p:cNvPicPr>
          <p:nvPr/>
        </p:nvPicPr>
        <p:blipFill>
          <a:blip r:embed="rId6"/>
          <a:stretch>
            <a:fillRect/>
          </a:stretch>
        </p:blipFill>
        <p:spPr>
          <a:xfrm>
            <a:off x="671746" y="4590382"/>
            <a:ext cx="3615690" cy="2243193"/>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633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Catch – </a:t>
            </a:r>
            <a:br>
              <a:rPr lang="en-US" sz="3600" dirty="0" smtClean="0"/>
            </a:br>
            <a:r>
              <a:rPr lang="en-US" sz="3600" dirty="0" smtClean="0"/>
              <a:t>Fishery Sector</a:t>
            </a:r>
            <a:endParaRPr dirty="0"/>
          </a:p>
        </p:txBody>
      </p:sp>
      <p:pic>
        <p:nvPicPr>
          <p:cNvPr id="6" name="Picture 5"/>
          <p:cNvPicPr>
            <a:picLocks noChangeAspect="1"/>
          </p:cNvPicPr>
          <p:nvPr/>
        </p:nvPicPr>
        <p:blipFill>
          <a:blip r:embed="rId4"/>
          <a:stretch>
            <a:fillRect/>
          </a:stretch>
        </p:blipFill>
        <p:spPr>
          <a:xfrm>
            <a:off x="4419190" y="2115011"/>
            <a:ext cx="7772810" cy="37076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8" name="TextBox 7"/>
          <p:cNvSpPr txBox="1"/>
          <p:nvPr/>
        </p:nvSpPr>
        <p:spPr>
          <a:xfrm>
            <a:off x="433325" y="2075935"/>
            <a:ext cx="3985865"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Increase in catch from 2021 but lower than 10-year average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Longline remains dominant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Continued increasing trend in pot proportion and decreasing trend in trawl proportion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r>
              <a:rPr lang="en-US" sz="3600" dirty="0" smtClean="0"/>
              <a:t/>
            </a:r>
            <a:br>
              <a:rPr lang="en-US" sz="3600" dirty="0" smtClean="0"/>
            </a:br>
            <a:r>
              <a:rPr lang="en-US" sz="3600" dirty="0" smtClean="0"/>
              <a:t>Distribution</a:t>
            </a:r>
            <a:endParaRPr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771" t="4829" r="7289" b="6225"/>
          <a:stretch/>
        </p:blipFill>
        <p:spPr bwMode="auto">
          <a:xfrm>
            <a:off x="551355" y="1924481"/>
            <a:ext cx="3413591" cy="457200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292" t="5635" r="6769" b="5419"/>
          <a:stretch/>
        </p:blipFill>
        <p:spPr bwMode="auto">
          <a:xfrm>
            <a:off x="4003690" y="1970999"/>
            <a:ext cx="3413591" cy="4572000"/>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6771" t="6036" r="7810" b="5823"/>
          <a:stretch/>
        </p:blipFill>
        <p:spPr bwMode="auto">
          <a:xfrm>
            <a:off x="7417281" y="1985513"/>
            <a:ext cx="3452335" cy="457200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8687608" y="6525509"/>
            <a:ext cx="2182008" cy="307777"/>
          </a:xfrm>
          <a:prstGeom prst="rect">
            <a:avLst/>
          </a:prstGeom>
          <a:noFill/>
        </p:spPr>
        <p:txBody>
          <a:bodyPr wrap="none" rtlCol="0">
            <a:spAutoFit/>
          </a:bodyPr>
          <a:lstStyle/>
          <a:p>
            <a:r>
              <a:rPr lang="en-US" dirty="0" smtClean="0"/>
              <a:t>Through October 9, 2022</a:t>
            </a:r>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769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br>
              <a:rPr lang="en-US" sz="3600" dirty="0"/>
            </a:br>
            <a:r>
              <a:rPr lang="en-US" sz="3600" dirty="0" smtClean="0"/>
              <a:t>Cumulative and RAW CPUE</a:t>
            </a:r>
            <a:endParaRPr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4007"/>
          <a:stretch/>
        </p:blipFill>
        <p:spPr bwMode="auto">
          <a:xfrm>
            <a:off x="186190" y="2044298"/>
            <a:ext cx="7680000" cy="442838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5"/>
          <a:stretch>
            <a:fillRect/>
          </a:stretch>
        </p:blipFill>
        <p:spPr>
          <a:xfrm>
            <a:off x="8912277" y="1808412"/>
            <a:ext cx="2846348" cy="2984902"/>
          </a:xfrm>
          <a:prstGeom prst="rect">
            <a:avLst/>
          </a:prstGeom>
        </p:spPr>
      </p:pic>
      <p:sp>
        <p:nvSpPr>
          <p:cNvPr id="2" name="TextBox 1"/>
          <p:cNvSpPr txBox="1"/>
          <p:nvPr/>
        </p:nvSpPr>
        <p:spPr>
          <a:xfrm>
            <a:off x="8087950" y="4793314"/>
            <a:ext cx="37421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Catch rates better than 2021</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Raw aggregated CPUE lower than 2021, but remains higher than average</a:t>
            </a:r>
            <a:endParaRPr lang="en-US" sz="2000"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3187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Size Composition</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 y="1983570"/>
            <a:ext cx="4572000" cy="4572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167" y="1983570"/>
            <a:ext cx="4572000" cy="4572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432" y="2051502"/>
            <a:ext cx="3091543" cy="3091543"/>
          </a:xfrm>
          <a:prstGeom prst="rect">
            <a:avLst/>
          </a:prstGeom>
        </p:spPr>
      </p:pic>
      <p:sp>
        <p:nvSpPr>
          <p:cNvPr id="5" name="TextBox 4"/>
          <p:cNvSpPr txBox="1"/>
          <p:nvPr/>
        </p:nvSpPr>
        <p:spPr>
          <a:xfrm>
            <a:off x="8346665" y="5143045"/>
            <a:ext cx="274291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Relatively stable size for previous 5 years</a:t>
            </a:r>
            <a:endParaRPr lang="en-US" sz="2400"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279" y="2086558"/>
            <a:ext cx="4971413" cy="4572000"/>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8336"/>
          <a:stretch/>
        </p:blipFill>
        <p:spPr bwMode="auto">
          <a:xfrm>
            <a:off x="433325" y="2086558"/>
            <a:ext cx="5941060" cy="167576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0098" y="3749428"/>
            <a:ext cx="2935901" cy="2935901"/>
          </a:xfrm>
          <a:prstGeom prst="rect">
            <a:avLst/>
          </a:prstGeom>
        </p:spPr>
      </p:pic>
      <p:sp>
        <p:nvSpPr>
          <p:cNvPr id="2" name="TextBox 1"/>
          <p:cNvSpPr txBox="1"/>
          <p:nvPr/>
        </p:nvSpPr>
        <p:spPr>
          <a:xfrm>
            <a:off x="884533" y="1816787"/>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3630123" y="1812804"/>
            <a:ext cx="1358064" cy="307777"/>
          </a:xfrm>
          <a:prstGeom prst="rect">
            <a:avLst/>
          </a:prstGeom>
          <a:noFill/>
        </p:spPr>
        <p:txBody>
          <a:bodyPr wrap="none" rtlCol="0">
            <a:spAutoFit/>
          </a:bodyPr>
          <a:lstStyle/>
          <a:p>
            <a:r>
              <a:rPr lang="en-US" dirty="0" smtClean="0"/>
              <a:t>Northings (km)</a:t>
            </a:r>
            <a:endParaRPr lang="en-US" dirty="0"/>
          </a:p>
        </p:txBody>
      </p:sp>
      <p:sp>
        <p:nvSpPr>
          <p:cNvPr id="10" name="TextBox 9"/>
          <p:cNvSpPr txBox="1"/>
          <p:nvPr/>
        </p:nvSpPr>
        <p:spPr>
          <a:xfrm>
            <a:off x="120759" y="3921581"/>
            <a:ext cx="303934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COG shifted to the northwest since 2021</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Overall extent has continued to increase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extLst>
      <p:ext uri="{BB962C8B-B14F-4D97-AF65-F5344CB8AC3E}">
        <p14:creationId xmlns:p14="http://schemas.microsoft.com/office/powerpoint/2010/main" val="32128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13624" y="1849728"/>
            <a:ext cx="8130146" cy="4965145"/>
          </a:xfrm>
          <a:prstGeom prst="rect">
            <a:avLst/>
          </a:prstGeom>
          <a:noFill/>
        </p:spPr>
      </p:pic>
      <p:sp>
        <p:nvSpPr>
          <p:cNvPr id="2" name="TextBox 1"/>
          <p:cNvSpPr txBox="1"/>
          <p:nvPr/>
        </p:nvSpPr>
        <p:spPr>
          <a:xfrm>
            <a:off x="433325" y="2098902"/>
            <a:ext cx="358029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Difference in methods resulted in overall inflation of index</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Trend remains the same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15% Increase in 2022 from 2021 </a:t>
            </a:r>
            <a:endParaRPr lang="en-US" sz="24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Survey –</a:t>
            </a:r>
            <a:br>
              <a:rPr lang="en-US" sz="3600" dirty="0" smtClean="0"/>
            </a:br>
            <a:r>
              <a:rPr lang="en-US" sz="3600" dirty="0" smtClean="0"/>
              <a:t>Bering Sea Shelf </a:t>
            </a:r>
            <a:r>
              <a:rPr lang="en-US" sz="3600" dirty="0"/>
              <a:t>Bottom Trawl</a:t>
            </a: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0849"/>
            <a:ext cx="4114800" cy="411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672" y="2730849"/>
            <a:ext cx="4114800" cy="411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630" y="2730849"/>
            <a:ext cx="4104606" cy="4114800"/>
          </a:xfrm>
          <a:prstGeom prst="rect">
            <a:avLst/>
          </a:prstGeom>
        </p:spPr>
      </p:pic>
      <p:sp>
        <p:nvSpPr>
          <p:cNvPr id="2" name="TextBox 1"/>
          <p:cNvSpPr txBox="1"/>
          <p:nvPr/>
        </p:nvSpPr>
        <p:spPr>
          <a:xfrm>
            <a:off x="1532238" y="2026505"/>
            <a:ext cx="9458038" cy="707886"/>
          </a:xfrm>
          <a:prstGeom prst="rect">
            <a:avLst/>
          </a:prstGeom>
          <a:noFill/>
        </p:spPr>
        <p:txBody>
          <a:bodyPr wrap="none" rtlCol="0">
            <a:spAutoFit/>
          </a:bodyPr>
          <a:lstStyle/>
          <a:p>
            <a:r>
              <a:rPr lang="en-US" sz="4000" b="1" dirty="0" smtClean="0"/>
              <a:t>2019                    2021                     2022</a:t>
            </a:r>
            <a:endParaRPr lang="en-US" sz="4000" b="1"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416641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73"/>
          <a:stretch/>
        </p:blipFill>
        <p:spPr bwMode="auto">
          <a:xfrm>
            <a:off x="5304581" y="1892856"/>
            <a:ext cx="6863903" cy="4909459"/>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433325" y="2075935"/>
            <a:ext cx="4583518" cy="289310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VAST NBS and EBS bottom trawl survey data</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Cold-pool extent index as a covariate</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55941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32398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Small changes in time series from previous years</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8.9% decrease in 2022 abundance from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4"/>
          <a:stretch>
            <a:fillRect/>
          </a:stretch>
        </p:blipFill>
        <p:spPr>
          <a:xfrm>
            <a:off x="4552387" y="2164336"/>
            <a:ext cx="7616097" cy="43353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4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06" name="Google Shape;106;p1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07" name="Google Shape;107;p1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Stock Overview</a:t>
            </a:r>
            <a:endParaRPr/>
          </a:p>
        </p:txBody>
      </p:sp>
      <p:sp>
        <p:nvSpPr>
          <p:cNvPr id="108" name="Google Shape;108;p1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lnSpc>
                <a:spcPct val="100000"/>
              </a:lnSpc>
              <a:spcBef>
                <a:spcPts val="360"/>
              </a:spcBef>
              <a:spcAft>
                <a:spcPts val="0"/>
              </a:spcAft>
              <a:buSzPts val="1656"/>
              <a:buFont typeface="Arial"/>
              <a:buChar char="◼"/>
            </a:pPr>
            <a:r>
              <a:rPr lang="en-US" dirty="0">
                <a:latin typeface="Arial"/>
                <a:ea typeface="Arial"/>
                <a:cs typeface="Arial"/>
                <a:sym typeface="Arial"/>
              </a:rPr>
              <a:t>Tier: </a:t>
            </a:r>
            <a:r>
              <a:rPr lang="en-US" dirty="0" smtClean="0">
                <a:latin typeface="Arial"/>
                <a:ea typeface="Arial"/>
                <a:cs typeface="Arial"/>
                <a:sym typeface="Arial"/>
              </a:rPr>
              <a:t>3b</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Area: Eastern Bering Sea (EBS) and </a:t>
            </a:r>
            <a:r>
              <a:rPr lang="en-US" dirty="0" smtClean="0">
                <a:latin typeface="Arial"/>
                <a:ea typeface="Arial"/>
                <a:cs typeface="Arial"/>
                <a:sym typeface="Arial"/>
              </a:rPr>
              <a:t>Northern Bering Sea (NBS)</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Current year status</a:t>
            </a:r>
            <a:endParaRPr dirty="0">
              <a:latin typeface="Arial"/>
              <a:ea typeface="Arial"/>
              <a:cs typeface="Arial"/>
              <a:sym typeface="Arial"/>
            </a:endParaRPr>
          </a:p>
          <a:p>
            <a:pPr marL="457200" lvl="0" indent="-333756" algn="l" rtl="0">
              <a:lnSpc>
                <a:spcPct val="100000"/>
              </a:lnSpc>
              <a:spcBef>
                <a:spcPts val="1000"/>
              </a:spcBef>
              <a:spcAft>
                <a:spcPts val="1000"/>
              </a:spcAft>
              <a:buSzPts val="1656"/>
              <a:buFont typeface="Arial"/>
              <a:buChar char="◼"/>
            </a:pPr>
            <a:r>
              <a:rPr lang="en-US" dirty="0">
                <a:latin typeface="Arial"/>
                <a:ea typeface="Arial"/>
                <a:cs typeface="Arial"/>
                <a:sym typeface="Arial"/>
              </a:rPr>
              <a:t>BRIEF summary of changes to the current assessment data/model</a:t>
            </a: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754874"/>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COG shifted to the southeast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Overall extent has increased, while decreasing in the NBS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257" y="1892856"/>
            <a:ext cx="7097983" cy="2174001"/>
          </a:xfrm>
          <a:prstGeom prst="rect">
            <a:avLst/>
          </a:prstGeom>
        </p:spPr>
      </p:pic>
      <p:pic>
        <p:nvPicPr>
          <p:cNvPr id="8" name="Picture 7"/>
          <p:cNvPicPr/>
          <p:nvPr/>
        </p:nvPicPr>
        <p:blipFill rotWithShape="1">
          <a:blip r:embed="rId5">
            <a:extLst>
              <a:ext uri="{28A0092B-C50C-407E-A947-70E740481C1C}">
                <a14:useLocalDpi xmlns:a14="http://schemas.microsoft.com/office/drawing/2010/main" val="0"/>
              </a:ext>
            </a:extLst>
          </a:blip>
          <a:srcRect t="3005"/>
          <a:stretch/>
        </p:blipFill>
        <p:spPr bwMode="auto">
          <a:xfrm>
            <a:off x="6923110" y="4151301"/>
            <a:ext cx="2962275" cy="2873375"/>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5456183" y="1808412"/>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8704711" y="1808412"/>
            <a:ext cx="1358064" cy="307777"/>
          </a:xfrm>
          <a:prstGeom prst="rect">
            <a:avLst/>
          </a:prstGeom>
          <a:noFill/>
        </p:spPr>
        <p:txBody>
          <a:bodyPr wrap="none" rtlCol="0">
            <a:spAutoFit/>
          </a:bodyPr>
          <a:lstStyle/>
          <a:p>
            <a:r>
              <a:rPr lang="en-US" dirty="0" smtClean="0"/>
              <a:t>Northings (km)</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7251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82" name="Google Shape;182;p2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83" name="Google Shape;183;p2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Size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len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03186"/>
            <a:ext cx="4572000" cy="4572000"/>
          </a:xfrm>
          <a:prstGeom prst="rect">
            <a:avLst/>
          </a:prstGeom>
          <a:noFill/>
          <a:ln>
            <a:noFill/>
          </a:ln>
        </p:spPr>
      </p:pic>
      <p:pic>
        <p:nvPicPr>
          <p:cNvPr id="8" name="Picture 7" descr="C:\WORKING_FOLDER\EBS_PCOD\2022_ASSESSMENT\NOVEMBER_MODELS\FIGURES\R4SS_FIGURES\MODEL22.4\plots\comp_len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03186"/>
            <a:ext cx="4576581" cy="4572000"/>
          </a:xfrm>
          <a:prstGeom prst="rect">
            <a:avLst/>
          </a:prstGeom>
          <a:noFill/>
          <a:ln>
            <a:noFill/>
          </a:ln>
        </p:spPr>
      </p:pic>
      <p:pic>
        <p:nvPicPr>
          <p:cNvPr id="9" name="Picture 8" descr="WARNING: this figure is based on multinomial likelihood and has not been updated to account for Dirichlet-Multinomial likelihood and the sample size adjustment associated with the estimated log(&lt;i&gt;Θ&lt;/i&gt;) parameter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5634" y="1916992"/>
            <a:ext cx="3102991" cy="3100215"/>
          </a:xfrm>
          <a:prstGeom prst="rect">
            <a:avLst/>
          </a:prstGeom>
          <a:noFill/>
          <a:ln>
            <a:noFill/>
          </a:ln>
        </p:spPr>
      </p:pic>
      <p:sp>
        <p:nvSpPr>
          <p:cNvPr id="2" name="TextBox 1"/>
          <p:cNvSpPr txBox="1"/>
          <p:nvPr/>
        </p:nvSpPr>
        <p:spPr>
          <a:xfrm>
            <a:off x="7358939" y="5133899"/>
            <a:ext cx="383725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Small fish 2018-2020 year classes evident</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73" name="Google Shape;173;p2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174" name="Google Shape;174;p2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Age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age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2856"/>
            <a:ext cx="4572000" cy="4572000"/>
          </a:xfrm>
          <a:prstGeom prst="rect">
            <a:avLst/>
          </a:prstGeom>
          <a:noFill/>
          <a:ln>
            <a:noFill/>
          </a:ln>
        </p:spPr>
      </p:pic>
      <p:pic>
        <p:nvPicPr>
          <p:cNvPr id="8" name="Picture 7" descr="C:\WORKING_FOLDER\EBS_PCOD\2022_ASSESSMENT\NOVEMBER_MODELS\FIGURES\R4SS_FIGURES\MODEL22.4\plots\comp_age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8418" y="1892856"/>
            <a:ext cx="4572000" cy="4572000"/>
          </a:xfrm>
          <a:prstGeom prst="rect">
            <a:avLst/>
          </a:prstGeom>
          <a:noFill/>
          <a:ln>
            <a:noFill/>
          </a:ln>
        </p:spPr>
      </p:pic>
      <p:pic>
        <p:nvPicPr>
          <p:cNvPr id="9" name="Picture 8" descr="https://afsc-assessments.github.io/EBS_PCOD/2022_ASSESSMENT/NOVEMBER_MODELS/FIGURES/R4SS_FIGURES/MODEL22.4/plots/comp_agedat_data_weighting_TA1.8_Survey.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25334" y="1968094"/>
            <a:ext cx="2833291" cy="2819663"/>
          </a:xfrm>
          <a:prstGeom prst="rect">
            <a:avLst/>
          </a:prstGeom>
          <a:noFill/>
          <a:ln>
            <a:noFill/>
          </a:ln>
        </p:spPr>
      </p:pic>
      <p:sp>
        <p:nvSpPr>
          <p:cNvPr id="2" name="TextBox 1"/>
          <p:cNvSpPr txBox="1"/>
          <p:nvPr/>
        </p:nvSpPr>
        <p:spPr>
          <a:xfrm>
            <a:off x="4982967" y="4880313"/>
            <a:ext cx="6508513"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2018 year class dominant in 2019 and 2021</a:t>
            </a:r>
          </a:p>
          <a:p>
            <a:pPr marL="342900" indent="-342900">
              <a:buFont typeface="Arial" panose="020B0604020202020204" pitchFamily="34" charset="0"/>
              <a:buChar char="•"/>
            </a:pPr>
            <a:r>
              <a:rPr lang="en-US" sz="2400" dirty="0" smtClean="0"/>
              <a:t>2019 year class evident in 2021</a:t>
            </a:r>
          </a:p>
          <a:p>
            <a:pPr marL="342900" indent="-342900">
              <a:buFont typeface="Arial" panose="020B0604020202020204" pitchFamily="34" charset="0"/>
              <a:buChar char="•"/>
            </a:pPr>
            <a:r>
              <a:rPr lang="en-US" sz="2400" dirty="0" smtClean="0"/>
              <a:t>Few older fish</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AFSC Longline Survey – </a:t>
            </a:r>
            <a:br>
              <a:rPr lang="en-US" sz="3600" dirty="0" smtClean="0"/>
            </a:br>
            <a:r>
              <a:rPr lang="en-US" sz="3600" dirty="0" smtClean="0"/>
              <a:t>Relative population numbers</a:t>
            </a:r>
            <a:endParaRPr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057768" y="1476375"/>
            <a:ext cx="3305432" cy="2562472"/>
          </a:xfrm>
          <a:prstGeom prst="rect">
            <a:avLst/>
          </a:prstGeom>
          <a:noFill/>
          <a:ln>
            <a:noFill/>
          </a:ln>
        </p:spPr>
      </p:pic>
      <p:pic>
        <p:nvPicPr>
          <p:cNvPr id="8" name="Picture 7"/>
          <p:cNvPicPr/>
          <p:nvPr/>
        </p:nvPicPr>
        <p:blipFill>
          <a:blip r:embed="rId5"/>
          <a:stretch>
            <a:fillRect/>
          </a:stretch>
        </p:blipFill>
        <p:spPr>
          <a:xfrm>
            <a:off x="0" y="2842055"/>
            <a:ext cx="7438768" cy="3522392"/>
          </a:xfrm>
          <a:prstGeom prst="rect">
            <a:avLst/>
          </a:prstGeom>
        </p:spPr>
      </p:pic>
      <p:sp>
        <p:nvSpPr>
          <p:cNvPr id="3" name="TextBox 2"/>
          <p:cNvSpPr txBox="1"/>
          <p:nvPr/>
        </p:nvSpPr>
        <p:spPr>
          <a:xfrm>
            <a:off x="7705958" y="4139795"/>
            <a:ext cx="448604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Limited extent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2022 lowest abundance in series </a:t>
            </a:r>
            <a:endParaRPr lang="en-US" sz="2800"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433325" y="1892856"/>
            <a:ext cx="3020379" cy="461665"/>
          </a:xfrm>
          <a:prstGeom prst="rect">
            <a:avLst/>
          </a:prstGeom>
          <a:noFill/>
        </p:spPr>
        <p:txBody>
          <a:bodyPr wrap="none" rtlCol="0">
            <a:spAutoFit/>
          </a:bodyPr>
          <a:lstStyle/>
          <a:p>
            <a:r>
              <a:rPr lang="en-US" sz="2400" b="1" dirty="0" smtClean="0">
                <a:solidFill>
                  <a:srgbClr val="FF0000"/>
                </a:solidFill>
              </a:rPr>
              <a:t>Not used in models</a:t>
            </a:r>
            <a:endParaRPr lang="en-US" sz="24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Stock Assessment Models</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4" name="Picture 3"/>
          <p:cNvPicPr>
            <a:picLocks noChangeAspect="1"/>
          </p:cNvPicPr>
          <p:nvPr/>
        </p:nvPicPr>
        <p:blipFill>
          <a:blip r:embed="rId5"/>
          <a:stretch>
            <a:fillRect/>
          </a:stretch>
        </p:blipFill>
        <p:spPr>
          <a:xfrm>
            <a:off x="3183721" y="1863744"/>
            <a:ext cx="8958399" cy="4479200"/>
          </a:xfrm>
          <a:prstGeom prst="rect">
            <a:avLst/>
          </a:prstGeom>
        </p:spPr>
      </p:pic>
      <p:sp>
        <p:nvSpPr>
          <p:cNvPr id="5" name="TextBox 4"/>
          <p:cNvSpPr txBox="1"/>
          <p:nvPr/>
        </p:nvSpPr>
        <p:spPr>
          <a:xfrm>
            <a:off x="433325" y="2255520"/>
            <a:ext cx="275039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Diverse set of models over the past 22 years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 base model is an ensemble of 4 models</a:t>
            </a:r>
            <a:endParaRPr lang="en-US" sz="2400" dirty="0"/>
          </a:p>
        </p:txBody>
      </p:sp>
    </p:spTree>
    <p:extLst>
      <p:ext uri="{BB962C8B-B14F-4D97-AF65-F5344CB8AC3E}">
        <p14:creationId xmlns:p14="http://schemas.microsoft.com/office/powerpoint/2010/main" val="20678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graphicFrame>
        <p:nvGraphicFramePr>
          <p:cNvPr id="6" name="Table 5"/>
          <p:cNvGraphicFramePr>
            <a:graphicFrameLocks noGrp="1"/>
          </p:cNvGraphicFramePr>
          <p:nvPr>
            <p:extLst>
              <p:ext uri="{D42A27DB-BD31-4B8C-83A1-F6EECF244321}">
                <p14:modId xmlns:p14="http://schemas.microsoft.com/office/powerpoint/2010/main" val="1703233173"/>
              </p:ext>
            </p:extLst>
          </p:nvPr>
        </p:nvGraphicFramePr>
        <p:xfrm>
          <a:off x="433326" y="2088968"/>
          <a:ext cx="11325299" cy="2071399"/>
        </p:xfrm>
        <a:graphic>
          <a:graphicData uri="http://schemas.openxmlformats.org/drawingml/2006/table">
            <a:tbl>
              <a:tblPr firstRow="1" firstCol="1" bandRow="1">
                <a:tableStyleId>{5C22544A-7EE6-4342-B048-85BDC9FD1C3A}</a:tableStyleId>
              </a:tblPr>
              <a:tblGrid>
                <a:gridCol w="5950520">
                  <a:extLst>
                    <a:ext uri="{9D8B030D-6E8A-4147-A177-3AD203B41FA5}">
                      <a16:colId xmlns:a16="http://schemas.microsoft.com/office/drawing/2014/main" val="690471310"/>
                    </a:ext>
                  </a:extLst>
                </a:gridCol>
                <a:gridCol w="1388554">
                  <a:extLst>
                    <a:ext uri="{9D8B030D-6E8A-4147-A177-3AD203B41FA5}">
                      <a16:colId xmlns:a16="http://schemas.microsoft.com/office/drawing/2014/main" val="1401252028"/>
                    </a:ext>
                  </a:extLst>
                </a:gridCol>
                <a:gridCol w="1502229">
                  <a:extLst>
                    <a:ext uri="{9D8B030D-6E8A-4147-A177-3AD203B41FA5}">
                      <a16:colId xmlns:a16="http://schemas.microsoft.com/office/drawing/2014/main" val="3829698446"/>
                    </a:ext>
                  </a:extLst>
                </a:gridCol>
                <a:gridCol w="1418726">
                  <a:extLst>
                    <a:ext uri="{9D8B030D-6E8A-4147-A177-3AD203B41FA5}">
                      <a16:colId xmlns:a16="http://schemas.microsoft.com/office/drawing/2014/main" val="884652232"/>
                    </a:ext>
                  </a:extLst>
                </a:gridCol>
                <a:gridCol w="1065270">
                  <a:extLst>
                    <a:ext uri="{9D8B030D-6E8A-4147-A177-3AD203B41FA5}">
                      <a16:colId xmlns:a16="http://schemas.microsoft.com/office/drawing/2014/main" val="1284580381"/>
                    </a:ext>
                  </a:extLst>
                </a:gridCol>
              </a:tblGrid>
              <a:tr h="445226">
                <a:tc>
                  <a:txBody>
                    <a:bodyPr/>
                    <a:lstStyle/>
                    <a:p>
                      <a:pPr marL="0" marR="0">
                        <a:spcBef>
                          <a:spcPts val="0"/>
                        </a:spcBef>
                        <a:spcAft>
                          <a:spcPts val="0"/>
                        </a:spcAft>
                      </a:pPr>
                      <a:r>
                        <a:rPr lang="en-US" sz="2400" dirty="0">
                          <a:effectLst/>
                        </a:rPr>
                        <a:t>Thompson Series models      </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7028435"/>
                  </a:ext>
                </a:extLst>
              </a:tr>
              <a:tr h="422740">
                <a:tc>
                  <a:txBody>
                    <a:bodyPr/>
                    <a:lstStyle/>
                    <a:p>
                      <a:pPr marL="0" marR="0">
                        <a:spcBef>
                          <a:spcPts val="0"/>
                        </a:spcBef>
                        <a:spcAft>
                          <a:spcPts val="0"/>
                        </a:spcAft>
                      </a:pPr>
                      <a:r>
                        <a:rPr lang="en-US" sz="2400" dirty="0">
                          <a:effectLst/>
                        </a:rPr>
                        <a:t>New Series models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a:solidFill>
                            <a:schemeClr val="bg1"/>
                          </a:solidFill>
                          <a:effectLst/>
                          <a:latin typeface="+mj-lt"/>
                        </a:rPr>
                        <a:t>M 22.1</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22.2</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22.3</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22.4</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extLst>
                  <a:ext uri="{0D108BD9-81ED-4DB2-BD59-A6C34878D82A}">
                    <a16:rowId xmlns:a16="http://schemas.microsoft.com/office/drawing/2014/main" val="2437438270"/>
                  </a:ext>
                </a:extLst>
              </a:tr>
              <a:tr h="422740">
                <a:tc>
                  <a:txBody>
                    <a:bodyPr/>
                    <a:lstStyle/>
                    <a:p>
                      <a:pPr marL="0" marR="0">
                        <a:spcBef>
                          <a:spcPts val="0"/>
                        </a:spcBef>
                        <a:spcAft>
                          <a:spcPts val="0"/>
                        </a:spcAft>
                      </a:pPr>
                      <a:r>
                        <a:rPr lang="en-US" sz="2000" dirty="0">
                          <a:effectLst/>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Times New Roman" panose="02020603050405020304" pitchFamily="18" charset="0"/>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585265763"/>
                  </a:ext>
                </a:extLst>
              </a:tr>
              <a:tr h="357953">
                <a:tc>
                  <a:txBody>
                    <a:bodyPr/>
                    <a:lstStyle/>
                    <a:p>
                      <a:pPr marL="0" marR="0">
                        <a:spcBef>
                          <a:spcPts val="0"/>
                        </a:spcBef>
                        <a:spcAft>
                          <a:spcPts val="0"/>
                        </a:spcAft>
                      </a:pPr>
                      <a:r>
                        <a:rPr lang="en-US" sz="2000">
                          <a:effectLst/>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378127184"/>
                  </a:ext>
                </a:extLst>
              </a:tr>
              <a:tr h="422740">
                <a:tc>
                  <a:txBody>
                    <a:bodyPr/>
                    <a:lstStyle/>
                    <a:p>
                      <a:pPr marL="0" marR="0">
                        <a:spcBef>
                          <a:spcPts val="0"/>
                        </a:spcBef>
                        <a:spcAft>
                          <a:spcPts val="0"/>
                        </a:spcAft>
                      </a:pPr>
                      <a:r>
                        <a:rPr lang="en-US" sz="2000">
                          <a:effectLst/>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ea typeface="+mn-ea"/>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2646306031"/>
                  </a:ext>
                </a:extLst>
              </a:tr>
            </a:tbl>
          </a:graphicData>
        </a:graphic>
      </p:graphicFrame>
      <p:sp>
        <p:nvSpPr>
          <p:cNvPr id="7" name="TextBox 6"/>
          <p:cNvSpPr txBox="1"/>
          <p:nvPr/>
        </p:nvSpPr>
        <p:spPr>
          <a:xfrm>
            <a:off x="581192" y="4570461"/>
            <a:ext cx="9842759" cy="1200329"/>
          </a:xfrm>
          <a:prstGeom prst="rect">
            <a:avLst/>
          </a:prstGeom>
          <a:noFill/>
        </p:spPr>
        <p:txBody>
          <a:bodyPr wrap="none" rtlCol="0">
            <a:spAutoFit/>
          </a:bodyPr>
          <a:lstStyle/>
          <a:p>
            <a:pPr marL="457200" indent="-404813"/>
            <a:r>
              <a:rPr lang="en-US" sz="2400" dirty="0" smtClean="0"/>
              <a:t>New Series models  - Same as Thompson Series models except</a:t>
            </a:r>
          </a:p>
          <a:p>
            <a:pPr marL="457200" lvl="8" indent="-404813">
              <a:buFont typeface="Arial" panose="020B0604020202020204" pitchFamily="34" charset="0"/>
              <a:buChar char="•"/>
            </a:pPr>
            <a:r>
              <a:rPr lang="en-US" sz="2400" dirty="0" smtClean="0"/>
              <a:t>Seasonally corrected annual weight-at-length adjustments removed</a:t>
            </a:r>
          </a:p>
          <a:p>
            <a:pPr marL="457200" lvl="1" indent="-404813">
              <a:buFont typeface="Arial" panose="020B0604020202020204" pitchFamily="34" charset="0"/>
              <a:buChar char="•"/>
              <a:tabLst>
                <a:tab pos="1084263" algn="l"/>
              </a:tabLst>
            </a:pPr>
            <a:r>
              <a:rPr lang="en-US" sz="2400" dirty="0" smtClean="0"/>
              <a:t>Post-2007 aging bias block removed</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weighting (same as last year)</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604709842"/>
              </p:ext>
            </p:extLst>
          </p:nvPr>
        </p:nvGraphicFramePr>
        <p:xfrm>
          <a:off x="307491" y="1933748"/>
          <a:ext cx="11608394" cy="4868197"/>
        </p:xfrm>
        <a:graphic>
          <a:graphicData uri="http://schemas.openxmlformats.org/drawingml/2006/table">
            <a:tbl>
              <a:tblPr firstRow="1" firstCol="1" bandRow="1"/>
              <a:tblGrid>
                <a:gridCol w="3906671">
                  <a:extLst>
                    <a:ext uri="{9D8B030D-6E8A-4147-A177-3AD203B41FA5}">
                      <a16:colId xmlns:a16="http://schemas.microsoft.com/office/drawing/2014/main" val="1870808703"/>
                    </a:ext>
                  </a:extLst>
                </a:gridCol>
                <a:gridCol w="1227811">
                  <a:extLst>
                    <a:ext uri="{9D8B030D-6E8A-4147-A177-3AD203B41FA5}">
                      <a16:colId xmlns:a16="http://schemas.microsoft.com/office/drawing/2014/main" val="2342267326"/>
                    </a:ext>
                  </a:extLst>
                </a:gridCol>
                <a:gridCol w="1618478">
                  <a:extLst>
                    <a:ext uri="{9D8B030D-6E8A-4147-A177-3AD203B41FA5}">
                      <a16:colId xmlns:a16="http://schemas.microsoft.com/office/drawing/2014/main" val="1932504010"/>
                    </a:ext>
                  </a:extLst>
                </a:gridCol>
                <a:gridCol w="1618478">
                  <a:extLst>
                    <a:ext uri="{9D8B030D-6E8A-4147-A177-3AD203B41FA5}">
                      <a16:colId xmlns:a16="http://schemas.microsoft.com/office/drawing/2014/main" val="334191402"/>
                    </a:ext>
                  </a:extLst>
                </a:gridCol>
                <a:gridCol w="1618478">
                  <a:extLst>
                    <a:ext uri="{9D8B030D-6E8A-4147-A177-3AD203B41FA5}">
                      <a16:colId xmlns:a16="http://schemas.microsoft.com/office/drawing/2014/main" val="3199827776"/>
                    </a:ext>
                  </a:extLst>
                </a:gridCol>
                <a:gridCol w="1618478">
                  <a:extLst>
                    <a:ext uri="{9D8B030D-6E8A-4147-A177-3AD203B41FA5}">
                      <a16:colId xmlns:a16="http://schemas.microsoft.com/office/drawing/2014/main" val="1494593729"/>
                    </a:ext>
                  </a:extLst>
                </a:gridCol>
              </a:tblGrid>
              <a:tr h="583839">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22.4</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864197"/>
                  </a:ext>
                </a:extLst>
              </a:tr>
              <a:tr h="331727">
                <a:tc gridSpan="2">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72007752"/>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067105377"/>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yes</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74341773"/>
                  </a:ext>
                </a:extLst>
              </a:tr>
              <a:tr h="583839">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Criterion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err="1">
                          <a:solidFill>
                            <a:srgbClr val="000000"/>
                          </a:solidFill>
                          <a:effectLst/>
                          <a:latin typeface="Times New Roman" panose="02020603050405020304" pitchFamily="18" charset="0"/>
                          <a:ea typeface="Times New Roman" panose="02020603050405020304" pitchFamily="18" charset="0"/>
                        </a:rPr>
                        <a:t>Emph</a:t>
                      </a:r>
                      <a:r>
                        <a:rPr lang="en-US" sz="2000" dirty="0">
                          <a:solidFill>
                            <a:srgbClr val="000000"/>
                          </a:solidFill>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21.2</a:t>
                      </a:r>
                      <a:endParaRPr lang="en-US" sz="20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22.4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64283"/>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General plausibility of the model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0.6667</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10256450"/>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retrospective bias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1.3333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963682984"/>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Uses properly vetted data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238993206"/>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residual patterns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1772142349"/>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Comparable complexity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634746381"/>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Fits consistent with variances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83300388"/>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Average emphasis: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sz="2000">
                        <a:effectLst/>
                        <a:latin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1.6875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798842475"/>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Model weight: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0.2842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0.3158</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0.2316</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0.1684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98070674"/>
                  </a:ext>
                </a:extLst>
              </a:tr>
            </a:tbl>
          </a:graphicData>
        </a:graphic>
      </p:graphicFrame>
      <p:sp>
        <p:nvSpPr>
          <p:cNvPr id="3" name="Rectangle 1"/>
          <p:cNvSpPr>
            <a:spLocks noChangeArrowheads="1"/>
          </p:cNvSpPr>
          <p:nvPr/>
        </p:nvSpPr>
        <p:spPr bwMode="auto">
          <a:xfrm>
            <a:off x="411807" y="2585606"/>
            <a:ext cx="17543234" cy="79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9137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Fits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8" name="Picture 7" descr="C:\Users\steve.barbeaux\Downloads\qrcode_afsc-assessments.github.io (14).png">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78705" y="1914883"/>
            <a:ext cx="3467735" cy="3467735"/>
          </a:xfrm>
          <a:prstGeom prst="rect">
            <a:avLst/>
          </a:prstGeom>
          <a:noFill/>
          <a:ln>
            <a:noFill/>
          </a:ln>
        </p:spPr>
      </p:pic>
      <p:sp>
        <p:nvSpPr>
          <p:cNvPr id="2" name="TextBox 1"/>
          <p:cNvSpPr txBox="1"/>
          <p:nvPr/>
        </p:nvSpPr>
        <p:spPr>
          <a:xfrm>
            <a:off x="0" y="6332729"/>
            <a:ext cx="11283858" cy="400110"/>
          </a:xfrm>
          <a:prstGeom prst="rect">
            <a:avLst/>
          </a:prstGeom>
          <a:noFill/>
        </p:spPr>
        <p:txBody>
          <a:bodyPr wrap="none" rtlCol="0">
            <a:spAutoFit/>
          </a:bodyPr>
          <a:lstStyle/>
          <a:p>
            <a:r>
              <a:rPr lang="en-US" sz="2000" b="1" dirty="0">
                <a:solidFill>
                  <a:schemeClr val="accent3">
                    <a:lumMod val="75000"/>
                  </a:schemeClr>
                </a:solidFill>
                <a:hlinkClick r:id="rId5"/>
              </a:rPr>
              <a:t>https://afsc-assessments.github.io/EBS_PCOD/2022_ASSESSMENT/NOVEMBER_MODELS</a:t>
            </a:r>
            <a:r>
              <a:rPr lang="en-US" sz="2000" dirty="0">
                <a:hlinkClick r:id="rId5"/>
              </a:rPr>
              <a:t>/</a:t>
            </a:r>
            <a:endParaRPr lang="en-US" sz="2000" dirty="0"/>
          </a:p>
        </p:txBody>
      </p:sp>
      <p:sp>
        <p:nvSpPr>
          <p:cNvPr id="3" name="TextBox 2"/>
          <p:cNvSpPr txBox="1"/>
          <p:nvPr/>
        </p:nvSpPr>
        <p:spPr>
          <a:xfrm>
            <a:off x="474767" y="1930541"/>
            <a:ext cx="623824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Exploration of individual models and their fits can be found at the link provided</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Model fits and results were nearly identical between the Thompson and New Series models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Largest  difference was the fit to the age composition data with a degraded fit due to the removal of the post-2007 aging bias</a:t>
            </a:r>
            <a:endParaRPr lang="en-US" sz="2400" dirty="0"/>
          </a:p>
        </p:txBody>
      </p:sp>
    </p:spTree>
    <p:extLst>
      <p:ext uri="{BB962C8B-B14F-4D97-AF65-F5344CB8AC3E}">
        <p14:creationId xmlns:p14="http://schemas.microsoft.com/office/powerpoint/2010/main" val="321210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Objective function</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6" name="Picture 5"/>
          <p:cNvPicPr>
            <a:picLocks noChangeAspect="1"/>
          </p:cNvPicPr>
          <p:nvPr/>
        </p:nvPicPr>
        <p:blipFill>
          <a:blip r:embed="rId5"/>
          <a:stretch>
            <a:fillRect/>
          </a:stretch>
        </p:blipFill>
        <p:spPr>
          <a:xfrm>
            <a:off x="4836159" y="1863913"/>
            <a:ext cx="7355841" cy="4994087"/>
          </a:xfrm>
          <a:prstGeom prst="rect">
            <a:avLst/>
          </a:prstGeom>
        </p:spPr>
      </p:pic>
      <p:sp>
        <p:nvSpPr>
          <p:cNvPr id="7" name="TextBox 6"/>
          <p:cNvSpPr txBox="1"/>
          <p:nvPr/>
        </p:nvSpPr>
        <p:spPr>
          <a:xfrm>
            <a:off x="433325" y="2228671"/>
            <a:ext cx="4402834"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Can not compare across models in a series, but can look at between models across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Largest difference between series is the fit to the age composition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78576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947953" y="1810512"/>
            <a:ext cx="8244047" cy="5047488"/>
          </a:xfrm>
          <a:prstGeom prst="rect">
            <a:avLst/>
          </a:prstGeom>
        </p:spPr>
      </p:pic>
      <p:sp>
        <p:nvSpPr>
          <p:cNvPr id="8" name="TextBox 7"/>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Similar values between the ensembles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Higher variability in parameters from the individual  Thompson Series models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122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a:t>Given that an ensemble model structure has been endorsed by the SSC in 2021, representing a fairly large change in the assessment process, if the new authors choose to propose an ensemble in the future it may be prudent to minimize changes to the suite of models comprising the ensemble so that the potential benefits of a stable ensemble can be realized</a:t>
            </a:r>
            <a:r>
              <a:rPr lang="en-US" sz="2000" dirty="0" smtClean="0"/>
              <a:t>.</a:t>
            </a:r>
          </a:p>
          <a:p>
            <a:endParaRPr lang="en-US" sz="2000" dirty="0"/>
          </a:p>
          <a:p>
            <a:pPr lvl="1"/>
            <a:r>
              <a:rPr lang="en-US" b="1" dirty="0"/>
              <a:t>The authors presented a series of minor changes to the model this year. The Plan Team and SSC endorsed removing of the weight-at-length </a:t>
            </a:r>
            <a:r>
              <a:rPr lang="en-US" b="1" dirty="0" smtClean="0"/>
              <a:t>adjustments </a:t>
            </a:r>
            <a:r>
              <a:rPr lang="en-US" b="1" dirty="0"/>
              <a:t>and the aging bias for </a:t>
            </a:r>
            <a:r>
              <a:rPr lang="en-US" b="1" dirty="0" smtClean="0"/>
              <a:t>post-2007. </a:t>
            </a:r>
            <a:r>
              <a:rPr lang="en-US" b="1" dirty="0"/>
              <a:t>These model changes resulted in very minimal changes to the resulting model and are described in the document below.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 (Catchability for Model 19.12 and 22.1)</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7" name="Picture 6"/>
          <p:cNvPicPr>
            <a:picLocks noChangeAspect="1"/>
          </p:cNvPicPr>
          <p:nvPr/>
        </p:nvPicPr>
        <p:blipFill>
          <a:blip r:embed="rId5"/>
          <a:stretch>
            <a:fillRect/>
          </a:stretch>
        </p:blipFill>
        <p:spPr>
          <a:xfrm>
            <a:off x="4244295" y="2067197"/>
            <a:ext cx="7775905" cy="4395546"/>
          </a:xfrm>
          <a:prstGeom prst="rect">
            <a:avLst/>
          </a:prstGeom>
        </p:spPr>
      </p:pic>
      <p:sp>
        <p:nvSpPr>
          <p:cNvPr id="8" name="TextBox 7"/>
          <p:cNvSpPr txBox="1"/>
          <p:nvPr/>
        </p:nvSpPr>
        <p:spPr>
          <a:xfrm>
            <a:off x="433325" y="2228671"/>
            <a:ext cx="3342828"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trends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Slightly more extreme values in the Thompson series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058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AFSC bottom trawl survey</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2" name="Picture 1"/>
          <p:cNvPicPr>
            <a:picLocks noChangeAspect="1"/>
          </p:cNvPicPr>
          <p:nvPr/>
        </p:nvPicPr>
        <p:blipFill>
          <a:blip r:embed="rId5"/>
          <a:stretch>
            <a:fillRect/>
          </a:stretch>
        </p:blipFill>
        <p:spPr>
          <a:xfrm>
            <a:off x="4386940" y="1800300"/>
            <a:ext cx="7805060" cy="5047488"/>
          </a:xfrm>
          <a:prstGeom prst="rect">
            <a:avLst/>
          </a:prstGeom>
        </p:spPr>
      </p:pic>
      <p:sp>
        <p:nvSpPr>
          <p:cNvPr id="8" name="TextBox 7"/>
          <p:cNvSpPr txBox="1"/>
          <p:nvPr/>
        </p:nvSpPr>
        <p:spPr>
          <a:xfrm>
            <a:off x="433325" y="1933748"/>
            <a:ext cx="3342828" cy="489364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fits within model sets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Models 19.12 and 19.12A much tighter fit with annually varying catchability.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Worse fit in models 21.2 and 22.4 with inclusion of the CPUE index</a:t>
            </a:r>
            <a:endParaRPr lang="en-US" sz="2400" dirty="0"/>
          </a:p>
        </p:txBody>
      </p:sp>
    </p:spTree>
    <p:extLst>
      <p:ext uri="{BB962C8B-B14F-4D97-AF65-F5344CB8AC3E}">
        <p14:creationId xmlns:p14="http://schemas.microsoft.com/office/powerpoint/2010/main" val="414192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winter longline fishery CPUE index</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666995" cy="83099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Again nearly identical fits</a:t>
            </a:r>
            <a:endParaRPr lang="en-US" sz="2400" dirty="0"/>
          </a:p>
        </p:txBody>
      </p:sp>
      <p:pic>
        <p:nvPicPr>
          <p:cNvPr id="9" name="Picture 8"/>
          <p:cNvPicPr>
            <a:picLocks noChangeAspect="1"/>
          </p:cNvPicPr>
          <p:nvPr/>
        </p:nvPicPr>
        <p:blipFill>
          <a:blip r:embed="rId5"/>
          <a:stretch>
            <a:fillRect/>
          </a:stretch>
        </p:blipFill>
        <p:spPr>
          <a:xfrm>
            <a:off x="4760194" y="1810512"/>
            <a:ext cx="7434346" cy="5047488"/>
          </a:xfrm>
          <a:prstGeom prst="rect">
            <a:avLst/>
          </a:prstGeom>
        </p:spPr>
      </p:pic>
    </p:spTree>
    <p:extLst>
      <p:ext uri="{BB962C8B-B14F-4D97-AF65-F5344CB8AC3E}">
        <p14:creationId xmlns:p14="http://schemas.microsoft.com/office/powerpoint/2010/main" val="12588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length and age composition data</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199759"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Visually indistinguishable fits for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Slightly degraded fit for the New Series ensemble models to post-2007 age composition data</a:t>
            </a:r>
            <a:endParaRPr lang="en-US" sz="2400" dirty="0"/>
          </a:p>
        </p:txBody>
      </p:sp>
      <p:pic>
        <p:nvPicPr>
          <p:cNvPr id="10" name="Picture 9"/>
          <p:cNvPicPr>
            <a:picLocks noChangeAspect="1"/>
          </p:cNvPicPr>
          <p:nvPr/>
        </p:nvPicPr>
        <p:blipFill>
          <a:blip r:embed="rId5"/>
          <a:stretch>
            <a:fillRect/>
          </a:stretch>
        </p:blipFill>
        <p:spPr>
          <a:xfrm>
            <a:off x="4633083" y="2349246"/>
            <a:ext cx="4864608" cy="4073078"/>
          </a:xfrm>
          <a:prstGeom prst="rect">
            <a:avLst/>
          </a:prstGeom>
        </p:spPr>
      </p:pic>
      <p:pic>
        <p:nvPicPr>
          <p:cNvPr id="2" name="Picture 1"/>
          <p:cNvPicPr>
            <a:picLocks noChangeAspect="1"/>
          </p:cNvPicPr>
          <p:nvPr/>
        </p:nvPicPr>
        <p:blipFill>
          <a:blip r:embed="rId6"/>
          <a:stretch>
            <a:fillRect/>
          </a:stretch>
        </p:blipFill>
        <p:spPr>
          <a:xfrm>
            <a:off x="8559001" y="1814555"/>
            <a:ext cx="3616665" cy="5086433"/>
          </a:xfrm>
          <a:prstGeom prst="rect">
            <a:avLst/>
          </a:prstGeom>
        </p:spPr>
      </p:pic>
    </p:spTree>
    <p:extLst>
      <p:ext uri="{BB962C8B-B14F-4D97-AF65-F5344CB8AC3E}">
        <p14:creationId xmlns:p14="http://schemas.microsoft.com/office/powerpoint/2010/main" val="11367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11" name="Picture 10"/>
          <p:cNvPicPr/>
          <p:nvPr/>
        </p:nvPicPr>
        <p:blipFill rotWithShape="1">
          <a:blip r:embed="rId3"/>
          <a:srcRect t="10177"/>
          <a:stretch/>
        </p:blipFill>
        <p:spPr>
          <a:xfrm>
            <a:off x="6685280" y="2644659"/>
            <a:ext cx="5506720" cy="3044942"/>
          </a:xfrm>
          <a:prstGeom prst="rect">
            <a:avLst/>
          </a:prstGeom>
        </p:spPr>
      </p:pic>
      <p:sp>
        <p:nvSpPr>
          <p:cNvPr id="230" name="Google Shape;230;p26"/>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Retrospective analysis</a:t>
            </a:r>
            <a:endParaRPr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280882" y="2439878"/>
            <a:ext cx="2588148"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Consistently low positive bias on </a:t>
            </a:r>
            <a:r>
              <a:rPr lang="en-US" sz="2400" dirty="0" err="1" smtClean="0"/>
              <a:t>Mohn’s</a:t>
            </a:r>
            <a:r>
              <a:rPr lang="en-US" sz="2400" dirty="0" smtClean="0"/>
              <a:t> </a:t>
            </a:r>
            <a:r>
              <a:rPr lang="el-GR" sz="2400" dirty="0" smtClean="0"/>
              <a:t>ρ</a:t>
            </a:r>
            <a:r>
              <a:rPr lang="en-US" sz="2400" dirty="0" smtClean="0"/>
              <a:t> </a:t>
            </a:r>
            <a:r>
              <a:rPr lang="en-US" sz="2400" dirty="0" smtClean="0"/>
              <a:t>for SSB from both series</a:t>
            </a:r>
            <a:endParaRPr lang="en-US" sz="2400" dirty="0"/>
          </a:p>
        </p:txBody>
      </p:sp>
      <p:pic>
        <p:nvPicPr>
          <p:cNvPr id="9" name="Picture 8"/>
          <p:cNvPicPr>
            <a:picLocks noChangeAspect="1"/>
          </p:cNvPicPr>
          <p:nvPr/>
        </p:nvPicPr>
        <p:blipFill rotWithShape="1">
          <a:blip r:embed="rId6"/>
          <a:srcRect l="2772" r="55878" b="64993"/>
          <a:stretch/>
        </p:blipFill>
        <p:spPr>
          <a:xfrm>
            <a:off x="3062084" y="2822449"/>
            <a:ext cx="3365215" cy="1543182"/>
          </a:xfrm>
          <a:prstGeom prst="rect">
            <a:avLst/>
          </a:prstGeom>
        </p:spPr>
      </p:pic>
      <p:sp>
        <p:nvSpPr>
          <p:cNvPr id="3" name="TextBox 2"/>
          <p:cNvSpPr txBox="1"/>
          <p:nvPr/>
        </p:nvSpPr>
        <p:spPr>
          <a:xfrm>
            <a:off x="7201241" y="2288564"/>
            <a:ext cx="3861955" cy="400110"/>
          </a:xfrm>
          <a:prstGeom prst="rect">
            <a:avLst/>
          </a:prstGeom>
          <a:noFill/>
        </p:spPr>
        <p:txBody>
          <a:bodyPr wrap="none" rtlCol="0">
            <a:spAutoFit/>
          </a:bodyPr>
          <a:lstStyle/>
          <a:p>
            <a:r>
              <a:rPr lang="en-US" sz="2000" dirty="0" smtClean="0"/>
              <a:t>Ensemble retrospective analysis</a:t>
            </a:r>
            <a:endParaRPr lang="en-US" sz="2000" dirty="0"/>
          </a:p>
        </p:txBody>
      </p:sp>
      <p:pic>
        <p:nvPicPr>
          <p:cNvPr id="13" name="Picture 12"/>
          <p:cNvPicPr/>
          <p:nvPr/>
        </p:nvPicPr>
        <p:blipFill rotWithShape="1">
          <a:blip r:embed="rId6"/>
          <a:srcRect l="7675" t="66380" r="56526" b="-1608"/>
          <a:stretch/>
        </p:blipFill>
        <p:spPr>
          <a:xfrm>
            <a:off x="3448193" y="4281354"/>
            <a:ext cx="2938495" cy="1928353"/>
          </a:xfrm>
          <a:prstGeom prst="rect">
            <a:avLst/>
          </a:prstGeom>
        </p:spPr>
      </p:pic>
    </p:spTree>
    <p:extLst>
      <p:ext uri="{BB962C8B-B14F-4D97-AF65-F5344CB8AC3E}">
        <p14:creationId xmlns:p14="http://schemas.microsoft.com/office/powerpoint/2010/main" val="35632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Selectivity generic shapes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3535563"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Consistent fishery selectivity shape for New Series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Survey selectivity consistent for all asymptotic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Small difference in survey selectivity for  Model 21.1 and 22.3 which allow for dome-shape </a:t>
            </a:r>
          </a:p>
          <a:p>
            <a:pPr marL="285750" indent="-285750">
              <a:buFont typeface="Arial" panose="020B0604020202020204" pitchFamily="34" charset="0"/>
              <a:buChar char="•"/>
            </a:pPr>
            <a:endParaRPr lang="en-US" sz="2400" dirty="0"/>
          </a:p>
        </p:txBody>
      </p:sp>
      <p:pic>
        <p:nvPicPr>
          <p:cNvPr id="7177" name="Picture 25" descr="https://afsc-assessments.github.io/EBS_PCOD/2022_ASSESSMENT/NOVEMBER_MODELS/FIGURES/R4SS_FIGURES/MODEL19.12/plots/sel09_len_flt1sex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925" y="2090024"/>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45" descr="Ending year selectivity for Fish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6191" y="2095579"/>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49" descr="Ending year selectivity for Fishe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2428" y="2112821"/>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5" descr="https://afsc-assessments.github.io/EBS_PCOD/2022_ASSESSMENT/NOVEMBER_MODELS/FIGURES/R4SS_FIGURES/MODEL19.12/plots/sel09_len_flt2sex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9782" y="469318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48" descr="https://afsc-assessments.github.io/EBS_PCOD/2022_ASSESSMENT/NOVEMBER_MODELS/FIGURES/R4SS_FIGURES/MODEL21.1/plots/sel09_len_flt2sex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6840" y="463531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451" descr="https://afsc-assessments.github.io/EBS_PCOD/2022_ASSESSMENT/NOVEMBER_MODELS/FIGURES/R4SS_FIGURES/MODEL22.3/plots/sel09_len_flt2sex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7172" y="4635311"/>
            <a:ext cx="2743200" cy="1685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p:cNvSpPr txBox="1">
            <a:spLocks noChangeArrowheads="1"/>
          </p:cNvSpPr>
          <p:nvPr/>
        </p:nvSpPr>
        <p:spPr bwMode="auto">
          <a:xfrm>
            <a:off x="4320381" y="2218061"/>
            <a:ext cx="9794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and M19.12A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Text Box 11"/>
          <p:cNvSpPr txBox="1">
            <a:spLocks noChangeArrowheads="1"/>
          </p:cNvSpPr>
          <p:nvPr/>
        </p:nvSpPr>
        <p:spPr bwMode="auto">
          <a:xfrm>
            <a:off x="6930684" y="227250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 Box 10"/>
          <p:cNvSpPr txBox="1">
            <a:spLocks noChangeArrowheads="1"/>
          </p:cNvSpPr>
          <p:nvPr/>
        </p:nvSpPr>
        <p:spPr bwMode="auto">
          <a:xfrm>
            <a:off x="9788343" y="2289825"/>
            <a:ext cx="8921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M21.2 and All M22.x</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 Box 6"/>
          <p:cNvSpPr txBox="1">
            <a:spLocks noChangeArrowheads="1"/>
          </p:cNvSpPr>
          <p:nvPr/>
        </p:nvSpPr>
        <p:spPr bwMode="auto">
          <a:xfrm>
            <a:off x="4821658" y="5065142"/>
            <a:ext cx="1349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M19.12A, M21.2, M22.1, M22.2, and M22.4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7"/>
          <p:cNvSpPr>
            <a:spLocks noChangeArrowheads="1"/>
          </p:cNvSpPr>
          <p:nvPr/>
        </p:nvSpPr>
        <p:spPr bwMode="auto">
          <a:xfrm>
            <a:off x="74295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8"/>
          <p:cNvSpPr>
            <a:spLocks noChangeArrowheads="1"/>
          </p:cNvSpPr>
          <p:nvPr/>
        </p:nvSpPr>
        <p:spPr bwMode="auto">
          <a:xfrm>
            <a:off x="3919782" y="4086180"/>
            <a:ext cx="2377574"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Survey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22"/>
          <p:cNvSpPr>
            <a:spLocks noChangeArrowheads="1"/>
          </p:cNvSpPr>
          <p:nvPr/>
        </p:nvSpPr>
        <p:spPr bwMode="auto">
          <a:xfrm>
            <a:off x="742950" y="597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18"/>
          <p:cNvSpPr>
            <a:spLocks noChangeArrowheads="1"/>
          </p:cNvSpPr>
          <p:nvPr/>
        </p:nvSpPr>
        <p:spPr bwMode="auto">
          <a:xfrm>
            <a:off x="4082282" y="1608395"/>
            <a:ext cx="2433680"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ea typeface="Times New Roman" panose="02020603050405020304" pitchFamily="18" charset="0"/>
              </a:rPr>
              <a:t>Fishery</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Text Box 11"/>
          <p:cNvSpPr txBox="1">
            <a:spLocks noChangeArrowheads="1"/>
          </p:cNvSpPr>
          <p:nvPr/>
        </p:nvSpPr>
        <p:spPr bwMode="auto">
          <a:xfrm>
            <a:off x="6962616" y="478159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Text Box 11"/>
          <p:cNvSpPr txBox="1">
            <a:spLocks noChangeArrowheads="1"/>
          </p:cNvSpPr>
          <p:nvPr/>
        </p:nvSpPr>
        <p:spPr bwMode="auto">
          <a:xfrm>
            <a:off x="9667238" y="4800515"/>
            <a:ext cx="9794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M22.3</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154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728706" y="1812440"/>
            <a:ext cx="8463294" cy="5047488"/>
          </a:xfrm>
          <a:prstGeom prst="rect">
            <a:avLst/>
          </a:prstGeom>
        </p:spPr>
      </p:pic>
      <p:sp>
        <p:nvSpPr>
          <p:cNvPr id="9" name="TextBox 8"/>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As with the parameters the derived quantities are similar, but less variable for the New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Ensemble values are very similar.</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7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indices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424076551"/>
              </p:ext>
            </p:extLst>
          </p:nvPr>
        </p:nvGraphicFramePr>
        <p:xfrm>
          <a:off x="4746171" y="2067197"/>
          <a:ext cx="6717763" cy="4092572"/>
        </p:xfrm>
        <a:graphic>
          <a:graphicData uri="http://schemas.openxmlformats.org/drawingml/2006/table">
            <a:tbl>
              <a:tblPr firstRow="1" bandRow="1"/>
              <a:tblGrid>
                <a:gridCol w="1569507">
                  <a:extLst>
                    <a:ext uri="{9D8B030D-6E8A-4147-A177-3AD203B41FA5}">
                      <a16:colId xmlns:a16="http://schemas.microsoft.com/office/drawing/2014/main" val="1207764354"/>
                    </a:ext>
                  </a:extLst>
                </a:gridCol>
                <a:gridCol w="346374">
                  <a:extLst>
                    <a:ext uri="{9D8B030D-6E8A-4147-A177-3AD203B41FA5}">
                      <a16:colId xmlns:a16="http://schemas.microsoft.com/office/drawing/2014/main" val="3736754025"/>
                    </a:ext>
                  </a:extLst>
                </a:gridCol>
                <a:gridCol w="1028298">
                  <a:extLst>
                    <a:ext uri="{9D8B030D-6E8A-4147-A177-3AD203B41FA5}">
                      <a16:colId xmlns:a16="http://schemas.microsoft.com/office/drawing/2014/main" val="2158542683"/>
                    </a:ext>
                  </a:extLst>
                </a:gridCol>
                <a:gridCol w="363963">
                  <a:extLst>
                    <a:ext uri="{9D8B030D-6E8A-4147-A177-3AD203B41FA5}">
                      <a16:colId xmlns:a16="http://schemas.microsoft.com/office/drawing/2014/main" val="3308266190"/>
                    </a:ext>
                  </a:extLst>
                </a:gridCol>
                <a:gridCol w="974177">
                  <a:extLst>
                    <a:ext uri="{9D8B030D-6E8A-4147-A177-3AD203B41FA5}">
                      <a16:colId xmlns:a16="http://schemas.microsoft.com/office/drawing/2014/main" val="1369442216"/>
                    </a:ext>
                  </a:extLst>
                </a:gridCol>
                <a:gridCol w="1217722">
                  <a:extLst>
                    <a:ext uri="{9D8B030D-6E8A-4147-A177-3AD203B41FA5}">
                      <a16:colId xmlns:a16="http://schemas.microsoft.com/office/drawing/2014/main" val="567296760"/>
                    </a:ext>
                  </a:extLst>
                </a:gridCol>
                <a:gridCol w="1217722">
                  <a:extLst>
                    <a:ext uri="{9D8B030D-6E8A-4147-A177-3AD203B41FA5}">
                      <a16:colId xmlns:a16="http://schemas.microsoft.com/office/drawing/2014/main" val="945514127"/>
                    </a:ext>
                  </a:extLst>
                </a:gridCol>
              </a:tblGrid>
              <a:tr h="372052">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Model</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5295494"/>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cpue</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30246698"/>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0.280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7758768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0.100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977832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Passed</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6707346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340974705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18995395"/>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0.280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7972359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0.100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15755047"/>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7666773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207454879"/>
                  </a:ext>
                </a:extLst>
              </a:tr>
            </a:tbl>
          </a:graphicData>
        </a:graphic>
      </p:graphicFrame>
      <p:sp>
        <p:nvSpPr>
          <p:cNvPr id="10" name="TextBox 9"/>
          <p:cNvSpPr txBox="1"/>
          <p:nvPr/>
        </p:nvSpPr>
        <p:spPr>
          <a:xfrm>
            <a:off x="433325" y="2228671"/>
            <a:ext cx="3342828"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Both tests with the CPUE index failed the runs test fo</a:t>
            </a:r>
            <a:r>
              <a:rPr lang="en-US" sz="2400" dirty="0" smtClean="0"/>
              <a:t>r the Bottom trawl survey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other runs passed</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298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Length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length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runs except model 19.12 survey length comps failed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892100514"/>
              </p:ext>
            </p:extLst>
          </p:nvPr>
        </p:nvGraphicFramePr>
        <p:xfrm>
          <a:off x="3776153" y="1941733"/>
          <a:ext cx="7982472" cy="4663440"/>
        </p:xfrm>
        <a:graphic>
          <a:graphicData uri="http://schemas.openxmlformats.org/drawingml/2006/table">
            <a:tbl>
              <a:tblPr firstRow="1" bandRow="1"/>
              <a:tblGrid>
                <a:gridCol w="1864989">
                  <a:extLst>
                    <a:ext uri="{9D8B030D-6E8A-4147-A177-3AD203B41FA5}">
                      <a16:colId xmlns:a16="http://schemas.microsoft.com/office/drawing/2014/main" val="1634152860"/>
                    </a:ext>
                  </a:extLst>
                </a:gridCol>
                <a:gridCol w="411584">
                  <a:extLst>
                    <a:ext uri="{9D8B030D-6E8A-4147-A177-3AD203B41FA5}">
                      <a16:colId xmlns:a16="http://schemas.microsoft.com/office/drawing/2014/main" val="2047010738"/>
                    </a:ext>
                  </a:extLst>
                </a:gridCol>
                <a:gridCol w="1221889">
                  <a:extLst>
                    <a:ext uri="{9D8B030D-6E8A-4147-A177-3AD203B41FA5}">
                      <a16:colId xmlns:a16="http://schemas.microsoft.com/office/drawing/2014/main" val="2511147983"/>
                    </a:ext>
                  </a:extLst>
                </a:gridCol>
                <a:gridCol w="432485">
                  <a:extLst>
                    <a:ext uri="{9D8B030D-6E8A-4147-A177-3AD203B41FA5}">
                      <a16:colId xmlns:a16="http://schemas.microsoft.com/office/drawing/2014/main" val="1668156150"/>
                    </a:ext>
                  </a:extLst>
                </a:gridCol>
                <a:gridCol w="1157579">
                  <a:extLst>
                    <a:ext uri="{9D8B030D-6E8A-4147-A177-3AD203B41FA5}">
                      <a16:colId xmlns:a16="http://schemas.microsoft.com/office/drawing/2014/main" val="2253350616"/>
                    </a:ext>
                  </a:extLst>
                </a:gridCol>
                <a:gridCol w="1446973">
                  <a:extLst>
                    <a:ext uri="{9D8B030D-6E8A-4147-A177-3AD203B41FA5}">
                      <a16:colId xmlns:a16="http://schemas.microsoft.com/office/drawing/2014/main" val="2633681668"/>
                    </a:ext>
                  </a:extLst>
                </a:gridCol>
                <a:gridCol w="1446973">
                  <a:extLst>
                    <a:ext uri="{9D8B030D-6E8A-4147-A177-3AD203B41FA5}">
                      <a16:colId xmlns:a16="http://schemas.microsoft.com/office/drawing/2014/main" val="2244117877"/>
                    </a:ext>
                  </a:extLst>
                </a:gridCol>
              </a:tblGrid>
              <a:tr h="272680">
                <a:tc>
                  <a:txBody>
                    <a:bodyPr/>
                    <a:lstStyle/>
                    <a:p>
                      <a:pPr marL="0" marR="0" algn="ctr">
                        <a:spcBef>
                          <a:spcPts val="100"/>
                        </a:spcBef>
                        <a:spcAft>
                          <a:spcPts val="100"/>
                        </a:spcAft>
                      </a:pPr>
                      <a:r>
                        <a:rPr lang="en-US" sz="1800" b="1" dirty="0">
                          <a:solidFill>
                            <a:srgbClr val="000000"/>
                          </a:solidFill>
                          <a:effectLst/>
                          <a:latin typeface="Times New Roman" panose="02020603050405020304" pitchFamily="18" charset="0"/>
                          <a:ea typeface="Arial" panose="020B0604020202020204" pitchFamily="34" charset="0"/>
                        </a:rPr>
                        <a:t>Model</a:t>
                      </a:r>
                      <a:endParaRPr lang="en-US" sz="1800" dirty="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Type</a:t>
                      </a:r>
                      <a:endParaRPr lang="en-US" sz="180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Index</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p-value</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Test</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0259270"/>
                  </a:ext>
                </a:extLst>
              </a:tr>
              <a:tr h="260578">
                <a:tc>
                  <a:txBody>
                    <a:bodyPr/>
                    <a:lstStyle/>
                    <a:p>
                      <a:pPr marL="0" marR="0">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M19.12</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0.010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231841054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0.102</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Passed</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23429337"/>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Fishery</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0.009</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8450336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68612758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34984600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0.005</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99412135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103369418"/>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57443812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363179831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0.028</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70483952"/>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865249561"/>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7073770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08116478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1854250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71635646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025387677"/>
                  </a:ext>
                </a:extLst>
              </a:tr>
            </a:tbl>
          </a:graphicData>
        </a:graphic>
      </p:graphicFrame>
    </p:spTree>
    <p:extLst>
      <p:ext uri="{BB962C8B-B14F-4D97-AF65-F5344CB8AC3E}">
        <p14:creationId xmlns:p14="http://schemas.microsoft.com/office/powerpoint/2010/main" val="8176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Age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age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Thompson Series runs passed</a:t>
            </a:r>
          </a:p>
          <a:p>
            <a:pPr marL="285750" indent="-285750">
              <a:buFont typeface="Arial" panose="020B0604020202020204" pitchFamily="34" charset="0"/>
              <a:buChar char="•"/>
            </a:pPr>
            <a:r>
              <a:rPr lang="en-US" sz="2400" dirty="0" smtClean="0"/>
              <a:t>All New Series runs failed except for M22.1</a:t>
            </a:r>
            <a:endParaRPr lang="en-US" sz="2400" dirty="0" smtClean="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3740148472"/>
              </p:ext>
            </p:extLst>
          </p:nvPr>
        </p:nvGraphicFramePr>
        <p:xfrm>
          <a:off x="4343439" y="2506618"/>
          <a:ext cx="7415186" cy="2743200"/>
        </p:xfrm>
        <a:graphic>
          <a:graphicData uri="http://schemas.openxmlformats.org/drawingml/2006/table">
            <a:tbl>
              <a:tblPr firstRow="1" bandRow="1"/>
              <a:tblGrid>
                <a:gridCol w="1732451">
                  <a:extLst>
                    <a:ext uri="{9D8B030D-6E8A-4147-A177-3AD203B41FA5}">
                      <a16:colId xmlns:a16="http://schemas.microsoft.com/office/drawing/2014/main" val="3217642769"/>
                    </a:ext>
                  </a:extLst>
                </a:gridCol>
                <a:gridCol w="382335">
                  <a:extLst>
                    <a:ext uri="{9D8B030D-6E8A-4147-A177-3AD203B41FA5}">
                      <a16:colId xmlns:a16="http://schemas.microsoft.com/office/drawing/2014/main" val="3813069815"/>
                    </a:ext>
                  </a:extLst>
                </a:gridCol>
                <a:gridCol w="1135053">
                  <a:extLst>
                    <a:ext uri="{9D8B030D-6E8A-4147-A177-3AD203B41FA5}">
                      <a16:colId xmlns:a16="http://schemas.microsoft.com/office/drawing/2014/main" val="1397941990"/>
                    </a:ext>
                  </a:extLst>
                </a:gridCol>
                <a:gridCol w="401749">
                  <a:extLst>
                    <a:ext uri="{9D8B030D-6E8A-4147-A177-3AD203B41FA5}">
                      <a16:colId xmlns:a16="http://schemas.microsoft.com/office/drawing/2014/main" val="2006266198"/>
                    </a:ext>
                  </a:extLst>
                </a:gridCol>
                <a:gridCol w="1075314">
                  <a:extLst>
                    <a:ext uri="{9D8B030D-6E8A-4147-A177-3AD203B41FA5}">
                      <a16:colId xmlns:a16="http://schemas.microsoft.com/office/drawing/2014/main" val="743547332"/>
                    </a:ext>
                  </a:extLst>
                </a:gridCol>
                <a:gridCol w="1344142">
                  <a:extLst>
                    <a:ext uri="{9D8B030D-6E8A-4147-A177-3AD203B41FA5}">
                      <a16:colId xmlns:a16="http://schemas.microsoft.com/office/drawing/2014/main" val="881349218"/>
                    </a:ext>
                  </a:extLst>
                </a:gridCol>
                <a:gridCol w="1344142">
                  <a:extLst>
                    <a:ext uri="{9D8B030D-6E8A-4147-A177-3AD203B41FA5}">
                      <a16:colId xmlns:a16="http://schemas.microsoft.com/office/drawing/2014/main" val="2086618055"/>
                    </a:ext>
                  </a:extLst>
                </a:gridCol>
              </a:tblGrid>
              <a:tr h="100693">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Type</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8073528"/>
                  </a:ext>
                </a:extLst>
              </a:tr>
              <a:tr h="100693">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4045414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M19.12A</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0.494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501101991"/>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56711426"/>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0.451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3453324"/>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9456510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14102773"/>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247598275"/>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945226948"/>
                  </a:ext>
                </a:extLst>
              </a:tr>
            </a:tbl>
          </a:graphicData>
        </a:graphic>
      </p:graphicFrame>
    </p:spTree>
    <p:extLst>
      <p:ext uri="{BB962C8B-B14F-4D97-AF65-F5344CB8AC3E}">
        <p14:creationId xmlns:p14="http://schemas.microsoft.com/office/powerpoint/2010/main" val="286304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If </a:t>
            </a:r>
            <a:r>
              <a:rPr lang="en-US" sz="2000" i="1" dirty="0"/>
              <a:t>model ensembles are brought forward in the future, the authors should work with the BSAI GPT to define a process whereby GPT members themselves assign model scores based on the same, or an updated set, of scoring criteria. This would allow for future development of ensemble member weightings based upon independent review, and the SSC believes this would address one of the concerns highlighted in public comment. </a:t>
            </a:r>
            <a:endParaRPr lang="en-US" sz="2000" i="1" dirty="0" smtClean="0"/>
          </a:p>
          <a:p>
            <a:endParaRPr lang="en-US" sz="2000" dirty="0"/>
          </a:p>
          <a:p>
            <a:pPr lvl="1"/>
            <a:r>
              <a:rPr lang="en-US" b="1" dirty="0"/>
              <a:t>In light of the above recommendation, model changes were kept to a minimum and the weighting criteria used for this year’s ensemble were judged to rate the same as the weights generated by the CIE and endorsed by the SSC in 2021.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9171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Mean absolute scaled error (MASE)</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prediction skill (better than random walk &lt;1.0 )</a:t>
            </a:r>
            <a:endParaRPr lang="en-US" sz="2400" dirty="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data components passed fo</a:t>
            </a:r>
            <a:r>
              <a:rPr lang="en-US" sz="2400" dirty="0" smtClean="0"/>
              <a:t>r all models, except…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models failed for survey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3162135338"/>
              </p:ext>
            </p:extLst>
          </p:nvPr>
        </p:nvGraphicFramePr>
        <p:xfrm>
          <a:off x="4804229" y="2146618"/>
          <a:ext cx="6954395" cy="3858519"/>
        </p:xfrm>
        <a:graphic>
          <a:graphicData uri="http://schemas.openxmlformats.org/drawingml/2006/table">
            <a:tbl>
              <a:tblPr firstRow="1" bandRow="1"/>
              <a:tblGrid>
                <a:gridCol w="1504000">
                  <a:extLst>
                    <a:ext uri="{9D8B030D-6E8A-4147-A177-3AD203B41FA5}">
                      <a16:colId xmlns:a16="http://schemas.microsoft.com/office/drawing/2014/main" val="1597138982"/>
                    </a:ext>
                  </a:extLst>
                </a:gridCol>
                <a:gridCol w="925539">
                  <a:extLst>
                    <a:ext uri="{9D8B030D-6E8A-4147-A177-3AD203B41FA5}">
                      <a16:colId xmlns:a16="http://schemas.microsoft.com/office/drawing/2014/main" val="2024399351"/>
                    </a:ext>
                  </a:extLst>
                </a:gridCol>
                <a:gridCol w="1169778">
                  <a:extLst>
                    <a:ext uri="{9D8B030D-6E8A-4147-A177-3AD203B41FA5}">
                      <a16:colId xmlns:a16="http://schemas.microsoft.com/office/drawing/2014/main" val="3044899431"/>
                    </a:ext>
                  </a:extLst>
                </a:gridCol>
                <a:gridCol w="1041231">
                  <a:extLst>
                    <a:ext uri="{9D8B030D-6E8A-4147-A177-3AD203B41FA5}">
                      <a16:colId xmlns:a16="http://schemas.microsoft.com/office/drawing/2014/main" val="3061388548"/>
                    </a:ext>
                  </a:extLst>
                </a:gridCol>
                <a:gridCol w="988802">
                  <a:extLst>
                    <a:ext uri="{9D8B030D-6E8A-4147-A177-3AD203B41FA5}">
                      <a16:colId xmlns:a16="http://schemas.microsoft.com/office/drawing/2014/main" val="3948908549"/>
                    </a:ext>
                  </a:extLst>
                </a:gridCol>
                <a:gridCol w="1325045">
                  <a:extLst>
                    <a:ext uri="{9D8B030D-6E8A-4147-A177-3AD203B41FA5}">
                      <a16:colId xmlns:a16="http://schemas.microsoft.com/office/drawing/2014/main" val="2235861653"/>
                    </a:ext>
                  </a:extLst>
                </a:gridCol>
              </a:tblGrid>
              <a:tr h="550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gridSpan="2">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Index</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gridSpan="2">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Lengths</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291722423"/>
                  </a:ext>
                </a:extLst>
              </a:tr>
              <a:tr h="2202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5540442"/>
                  </a:ext>
                </a:extLst>
              </a:tr>
              <a:tr h="440531">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1.23</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45082240"/>
                  </a:ext>
                </a:extLst>
              </a:tr>
              <a:tr h="495598">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94037289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1.21</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650202820"/>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840749132"/>
                  </a:ext>
                </a:extLst>
              </a:tr>
              <a:tr h="385465">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Model 22.1 </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115257019"/>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22.2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1.20</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0.76</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004551564"/>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22.3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0.32</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1.19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5613553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22.4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20379180"/>
                  </a:ext>
                </a:extLst>
              </a:tr>
            </a:tbl>
          </a:graphicData>
        </a:graphic>
      </p:graphicFrame>
    </p:spTree>
    <p:extLst>
      <p:ext uri="{BB962C8B-B14F-4D97-AF65-F5344CB8AC3E}">
        <p14:creationId xmlns:p14="http://schemas.microsoft.com/office/powerpoint/2010/main" val="333196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Spawning biomass slightly higher in early part for Thompson Series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Higher variability in F in Thompson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smtClean="0"/>
              <a:t>Bratio</a:t>
            </a:r>
            <a:r>
              <a:rPr lang="en-US" sz="2400" dirty="0" smtClean="0"/>
              <a:t> follows same trend as spawning biomass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rotWithShape="1">
          <a:blip r:embed="rId5">
            <a:extLst>
              <a:ext uri="{28A0092B-C50C-407E-A947-70E740481C1C}">
                <a14:useLocalDpi xmlns:a14="http://schemas.microsoft.com/office/drawing/2010/main" val="0"/>
              </a:ext>
            </a:extLst>
          </a:blip>
          <a:srcRect r="14868"/>
          <a:stretch/>
        </p:blipFill>
        <p:spPr bwMode="auto">
          <a:xfrm>
            <a:off x="4873670" y="1800300"/>
            <a:ext cx="3568065" cy="251460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6">
            <a:extLst>
              <a:ext uri="{28A0092B-C50C-407E-A947-70E740481C1C}">
                <a14:useLocalDpi xmlns:a14="http://schemas.microsoft.com/office/drawing/2010/main" val="0"/>
              </a:ext>
            </a:extLst>
          </a:blip>
          <a:srcRect r="14571"/>
          <a:stretch/>
        </p:blipFill>
        <p:spPr bwMode="auto">
          <a:xfrm>
            <a:off x="8342040" y="1808412"/>
            <a:ext cx="3580765" cy="2514600"/>
          </a:xfrm>
          <a:prstGeom prst="rect">
            <a:avLst/>
          </a:prstGeom>
          <a:ln>
            <a:noFill/>
          </a:ln>
          <a:extLst>
            <a:ext uri="{53640926-AAD7-44D8-BBD7-CCE9431645EC}">
              <a14:shadowObscured xmlns:a14="http://schemas.microsoft.com/office/drawing/2010/main"/>
            </a:ext>
          </a:extLst>
        </p:spPr>
      </p:pic>
      <p:pic>
        <p:nvPicPr>
          <p:cNvPr id="11" name="Picture 10"/>
          <p:cNvPicPr/>
          <p:nvPr/>
        </p:nvPicPr>
        <p:blipFill>
          <a:blip r:embed="rId7">
            <a:extLst>
              <a:ext uri="{28A0092B-C50C-407E-A947-70E740481C1C}">
                <a14:useLocalDpi xmlns:a14="http://schemas.microsoft.com/office/drawing/2010/main" val="0"/>
              </a:ext>
            </a:extLst>
          </a:blip>
          <a:stretch>
            <a:fillRect/>
          </a:stretch>
        </p:blipFill>
        <p:spPr>
          <a:xfrm>
            <a:off x="6431980" y="4320966"/>
            <a:ext cx="4191635" cy="2514600"/>
          </a:xfrm>
          <a:prstGeom prst="rect">
            <a:avLst/>
          </a:prstGeom>
        </p:spPr>
      </p:pic>
    </p:spTree>
    <p:extLst>
      <p:ext uri="{BB962C8B-B14F-4D97-AF65-F5344CB8AC3E}">
        <p14:creationId xmlns:p14="http://schemas.microsoft.com/office/powerpoint/2010/main" val="37961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All four models show reduction from 2018 high point.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 22.4 with CPUE index indicates higher SSB earlier in the time series and lower in most recent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2" name="Picture 1"/>
          <p:cNvPicPr>
            <a:picLocks noChangeAspect="1"/>
          </p:cNvPicPr>
          <p:nvPr/>
        </p:nvPicPr>
        <p:blipFill>
          <a:blip r:embed="rId5"/>
          <a:stretch>
            <a:fillRect/>
          </a:stretch>
        </p:blipFill>
        <p:spPr>
          <a:xfrm>
            <a:off x="4064230" y="2067197"/>
            <a:ext cx="7955970" cy="4499238"/>
          </a:xfrm>
          <a:prstGeom prst="rect">
            <a:avLst/>
          </a:prstGeom>
        </p:spPr>
      </p:pic>
    </p:spTree>
    <p:extLst>
      <p:ext uri="{BB962C8B-B14F-4D97-AF65-F5344CB8AC3E}">
        <p14:creationId xmlns:p14="http://schemas.microsoft.com/office/powerpoint/2010/main" val="5712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point in the mid to late 1980s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Low point in 2010 at B</a:t>
            </a:r>
            <a:r>
              <a:rPr lang="en-US" sz="2400" baseline="-25000" dirty="0" smtClean="0"/>
              <a:t>21%</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Currently below B</a:t>
            </a:r>
            <a:r>
              <a:rPr lang="en-US" sz="2400" baseline="-25000" dirty="0" smtClean="0"/>
              <a:t>40%</a:t>
            </a:r>
            <a:endParaRPr lang="en-US" sz="2400" baseline="-25000" dirty="0"/>
          </a:p>
          <a:p>
            <a:pPr marL="285750" indent="-285750">
              <a:buFont typeface="Arial" panose="020B0604020202020204" pitchFamily="34" charset="0"/>
              <a:buChar char="•"/>
            </a:pPr>
            <a:endParaRPr lang="en-US" sz="2400" dirty="0"/>
          </a:p>
        </p:txBody>
      </p:sp>
      <p:pic>
        <p:nvPicPr>
          <p:cNvPr id="8" name="Picture 7"/>
          <p:cNvPicPr>
            <a:picLocks noChangeAspect="1"/>
          </p:cNvPicPr>
          <p:nvPr/>
        </p:nvPicPr>
        <p:blipFill>
          <a:blip r:embed="rId5"/>
          <a:stretch>
            <a:fillRect/>
          </a:stretch>
        </p:blipFill>
        <p:spPr>
          <a:xfrm>
            <a:off x="4703968" y="1810512"/>
            <a:ext cx="7488032" cy="5047488"/>
          </a:xfrm>
          <a:prstGeom prst="rect">
            <a:avLst/>
          </a:prstGeom>
        </p:spPr>
      </p:pic>
    </p:spTree>
    <p:extLst>
      <p:ext uri="{BB962C8B-B14F-4D97-AF65-F5344CB8AC3E}">
        <p14:creationId xmlns:p14="http://schemas.microsoft.com/office/powerpoint/2010/main" val="415699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552889"/>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Age-0 recruitment</a:t>
            </a:r>
            <a:endParaRPr baseline="-25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03187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Large 2018 year class</a:t>
            </a:r>
          </a:p>
          <a:p>
            <a:pPr marL="285750" indent="-285750">
              <a:buFont typeface="Arial" panose="020B0604020202020204" pitchFamily="34" charset="0"/>
              <a:buChar char="•"/>
            </a:pPr>
            <a:endParaRPr lang="en-US" sz="2400" baseline="-25000" dirty="0"/>
          </a:p>
          <a:p>
            <a:pPr marL="285750" indent="-285750">
              <a:buFont typeface="Arial" panose="020B0604020202020204" pitchFamily="34" charset="0"/>
              <a:buChar char="•"/>
            </a:pPr>
            <a:r>
              <a:rPr lang="en-US" sz="2400" dirty="0" smtClean="0"/>
              <a:t>2014-2017, 2019, and </a:t>
            </a:r>
            <a:r>
              <a:rPr lang="en-US" sz="2400" dirty="0" smtClean="0"/>
              <a:t>2020 </a:t>
            </a:r>
            <a:r>
              <a:rPr lang="en-US" sz="2400" dirty="0" smtClean="0"/>
              <a:t>estimated to be below average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2021 and 2022 set at ~R</a:t>
            </a:r>
            <a:r>
              <a:rPr lang="en-US" sz="2400" baseline="-25000" dirty="0" smtClean="0"/>
              <a:t>0</a:t>
            </a:r>
            <a:r>
              <a:rPr lang="en-US" sz="2400" dirty="0" smtClean="0"/>
              <a:t>  as not yet well defined in the data.</a:t>
            </a: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790600" y="1892856"/>
            <a:ext cx="8229600" cy="4936490"/>
          </a:xfrm>
          <a:prstGeom prst="rect">
            <a:avLst/>
          </a:prstGeom>
        </p:spPr>
      </p:pic>
    </p:spTree>
    <p:extLst>
      <p:ext uri="{BB962C8B-B14F-4D97-AF65-F5344CB8AC3E}">
        <p14:creationId xmlns:p14="http://schemas.microsoft.com/office/powerpoint/2010/main" val="9496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Apical fishing mortality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a:t>
            </a:r>
            <a:r>
              <a:rPr lang="en-US" sz="2400" dirty="0" smtClean="0"/>
              <a:t>2017-2021 </a:t>
            </a:r>
            <a:r>
              <a:rPr lang="en-US" sz="2400" dirty="0" smtClean="0"/>
              <a:t>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962400" y="1921510"/>
            <a:ext cx="8229600" cy="4936490"/>
          </a:xfrm>
          <a:prstGeom prst="rect">
            <a:avLst/>
          </a:prstGeom>
        </p:spPr>
      </p:pic>
    </p:spTree>
    <p:extLst>
      <p:ext uri="{BB962C8B-B14F-4D97-AF65-F5344CB8AC3E}">
        <p14:creationId xmlns:p14="http://schemas.microsoft.com/office/powerpoint/2010/main" val="381985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7" name="Picture 6"/>
          <p:cNvPicPr>
            <a:picLocks noChangeAspect="1"/>
          </p:cNvPicPr>
          <p:nvPr/>
        </p:nvPicPr>
        <p:blipFill rotWithShape="1">
          <a:blip r:embed="rId5"/>
          <a:srcRect t="12831"/>
          <a:stretch/>
        </p:blipFill>
        <p:spPr>
          <a:xfrm>
            <a:off x="4022896" y="2290255"/>
            <a:ext cx="8318947" cy="4567745"/>
          </a:xfrm>
          <a:prstGeom prst="rect">
            <a:avLst/>
          </a:prstGeom>
        </p:spPr>
      </p:pic>
      <p:sp>
        <p:nvSpPr>
          <p:cNvPr id="8" name="TextBox 7"/>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a:t>
            </a:r>
            <a:r>
              <a:rPr lang="en-US" sz="2400" dirty="0" smtClean="0"/>
              <a:t>2017-2021 </a:t>
            </a:r>
            <a:r>
              <a:rPr lang="en-US" sz="2400" dirty="0" smtClean="0"/>
              <a:t>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spTree>
    <p:extLst>
      <p:ext uri="{BB962C8B-B14F-4D97-AF65-F5344CB8AC3E}">
        <p14:creationId xmlns:p14="http://schemas.microsoft.com/office/powerpoint/2010/main" val="268279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pic>
        <p:nvPicPr>
          <p:cNvPr id="378" name="Google Shape;378;p42"/>
          <p:cNvPicPr preferRelativeResize="0"/>
          <p:nvPr/>
        </p:nvPicPr>
        <p:blipFill>
          <a:blip r:embed="rId4">
            <a:alphaModFix/>
          </a:blip>
          <a:stretch>
            <a:fillRect/>
          </a:stretch>
        </p:blipFill>
        <p:spPr>
          <a:xfrm>
            <a:off x="1783988" y="1952700"/>
            <a:ext cx="8623935" cy="1457325"/>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ensemble –</a:t>
            </a:r>
            <a:br>
              <a:rPr lang="en-US" sz="3600" dirty="0" smtClean="0"/>
            </a:br>
            <a:r>
              <a:rPr lang="en-US" sz="3600" dirty="0" smtClean="0"/>
              <a:t>Projection scenarios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a:blip r:embed="rId5"/>
          <a:stretch>
            <a:fillRect/>
          </a:stretch>
        </p:blipFill>
        <p:spPr>
          <a:xfrm>
            <a:off x="3318025" y="2478214"/>
            <a:ext cx="8873975" cy="3845389"/>
          </a:xfrm>
          <a:prstGeom prst="rect">
            <a:avLst/>
          </a:prstGeom>
        </p:spPr>
      </p:pic>
      <p:sp>
        <p:nvSpPr>
          <p:cNvPr id="7" name="TextBox 6"/>
          <p:cNvSpPr txBox="1"/>
          <p:nvPr/>
        </p:nvSpPr>
        <p:spPr>
          <a:xfrm>
            <a:off x="261524" y="2478214"/>
            <a:ext cx="288470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Not overfishing</a:t>
            </a:r>
          </a:p>
          <a:p>
            <a:pPr marL="285750" indent="-285750">
              <a:buFont typeface="Arial" panose="020B0604020202020204" pitchFamily="34" charset="0"/>
              <a:buChar char="•"/>
            </a:pPr>
            <a:r>
              <a:rPr lang="en-US" sz="2400" dirty="0" smtClean="0"/>
              <a:t>Not overfished</a:t>
            </a:r>
          </a:p>
          <a:p>
            <a:pPr marL="285750" indent="-285750">
              <a:buFont typeface="Arial" panose="020B0604020202020204" pitchFamily="34" charset="0"/>
              <a:buChar char="•"/>
            </a:pPr>
            <a:r>
              <a:rPr lang="en-US" sz="2400" dirty="0" smtClean="0"/>
              <a:t>Not approaching an overfished condition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With average recruitment projected decline through 2026 </a:t>
            </a:r>
          </a:p>
          <a:p>
            <a:pPr marL="285750" indent="-285750">
              <a:buFont typeface="Arial" panose="020B060402020202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0" y="2934789"/>
            <a:ext cx="4583216" cy="2590105"/>
          </a:xfrm>
          <a:prstGeom prst="rect">
            <a:avLst/>
          </a:prstGeom>
        </p:spPr>
      </p:pic>
      <p:sp>
        <p:nvSpPr>
          <p:cNvPr id="393" name="Google Shape;393;p44"/>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Harvest Recommendation</a:t>
            </a:r>
            <a:endParaRPr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5" name="Rectangle 1"/>
          <p:cNvSpPr>
            <a:spLocks noChangeArrowheads="1"/>
          </p:cNvSpPr>
          <p:nvPr/>
        </p:nvSpPr>
        <p:spPr bwMode="auto">
          <a:xfrm>
            <a:off x="3617913" y="2328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766731142"/>
              </p:ext>
            </p:extLst>
          </p:nvPr>
        </p:nvGraphicFramePr>
        <p:xfrm>
          <a:off x="4499428" y="2227958"/>
          <a:ext cx="7520772" cy="4104335"/>
        </p:xfrm>
        <a:graphic>
          <a:graphicData uri="http://schemas.openxmlformats.org/drawingml/2006/table">
            <a:tbl>
              <a:tblPr/>
              <a:tblGrid>
                <a:gridCol w="1036516">
                  <a:extLst>
                    <a:ext uri="{9D8B030D-6E8A-4147-A177-3AD203B41FA5}">
                      <a16:colId xmlns:a16="http://schemas.microsoft.com/office/drawing/2014/main" val="2112846742"/>
                    </a:ext>
                  </a:extLst>
                </a:gridCol>
                <a:gridCol w="1917523">
                  <a:extLst>
                    <a:ext uri="{9D8B030D-6E8A-4147-A177-3AD203B41FA5}">
                      <a16:colId xmlns:a16="http://schemas.microsoft.com/office/drawing/2014/main" val="343935699"/>
                    </a:ext>
                  </a:extLst>
                </a:gridCol>
                <a:gridCol w="1450758">
                  <a:extLst>
                    <a:ext uri="{9D8B030D-6E8A-4147-A177-3AD203B41FA5}">
                      <a16:colId xmlns:a16="http://schemas.microsoft.com/office/drawing/2014/main" val="928923428"/>
                    </a:ext>
                  </a:extLst>
                </a:gridCol>
                <a:gridCol w="1639987">
                  <a:extLst>
                    <a:ext uri="{9D8B030D-6E8A-4147-A177-3AD203B41FA5}">
                      <a16:colId xmlns:a16="http://schemas.microsoft.com/office/drawing/2014/main" val="2741912836"/>
                    </a:ext>
                  </a:extLst>
                </a:gridCol>
                <a:gridCol w="1475988">
                  <a:extLst>
                    <a:ext uri="{9D8B030D-6E8A-4147-A177-3AD203B41FA5}">
                      <a16:colId xmlns:a16="http://schemas.microsoft.com/office/drawing/2014/main" val="957098872"/>
                    </a:ext>
                  </a:extLst>
                </a:gridCol>
              </a:tblGrid>
              <a:tr h="293687">
                <a:tc>
                  <a:txBody>
                    <a:bodyPr/>
                    <a:lstStyle/>
                    <a:p>
                      <a:pPr algn="ctr" rtl="0" fontAlgn="t"/>
                      <a:r>
                        <a:rPr lang="en-US" sz="2000" b="1" i="0" u="none" strike="noStrike" dirty="0">
                          <a:solidFill>
                            <a:srgbClr val="000000"/>
                          </a:solidFill>
                          <a:effectLst/>
                          <a:latin typeface="Arial" panose="020B0604020202020204" pitchFamily="34" charset="0"/>
                        </a:rPr>
                        <a:t>Year</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Quantity</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Last Year</a:t>
                      </a:r>
                    </a:p>
                  </a:txBody>
                  <a:tcPr marL="9178" marR="9178" marT="917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t"/>
                      <a:r>
                        <a:rPr lang="en-US" sz="2000" b="1" i="0" u="none" strike="noStrike">
                          <a:solidFill>
                            <a:srgbClr val="000000"/>
                          </a:solidFill>
                          <a:effectLst/>
                          <a:latin typeface="Arial" panose="020B0604020202020204" pitchFamily="34" charset="0"/>
                        </a:rPr>
                        <a:t>New Series</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Change</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233983"/>
                  </a:ext>
                </a:extLst>
              </a:tr>
              <a:tr h="293687">
                <a:tc>
                  <a:txBody>
                    <a:bodyPr/>
                    <a:lstStyle/>
                    <a:p>
                      <a:pPr algn="ct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100%</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686,761</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668,477</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-2.70%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60775282"/>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dirty="0">
                          <a:solidFill>
                            <a:srgbClr val="000000"/>
                          </a:solidFill>
                          <a:effectLst/>
                          <a:latin typeface="Arial" panose="020B0604020202020204" pitchFamily="34" charset="0"/>
                        </a:rPr>
                        <a:t>848,615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844,578</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a:solidFill>
                            <a:srgbClr val="000000"/>
                          </a:solidFill>
                          <a:effectLst/>
                          <a:latin typeface="Arial" panose="020B0604020202020204" pitchFamily="34" charset="0"/>
                        </a:rPr>
                        <a:t>-0.50%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69570504"/>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2023</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254,585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245,594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-3.50%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2111296"/>
                  </a:ext>
                </a:extLst>
              </a:tr>
              <a:tr h="34577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0.370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0.367</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-0.80%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42193262"/>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err="1">
                          <a:solidFill>
                            <a:srgbClr val="000000"/>
                          </a:solidFill>
                          <a:effectLst/>
                          <a:latin typeface="Arial" panose="020B0604020202020204" pitchFamily="34" charset="0"/>
                        </a:rPr>
                        <a:t>maxF</a:t>
                      </a:r>
                      <a:r>
                        <a:rPr lang="en-US" sz="2000" b="0" i="0" u="none" strike="noStrike" baseline="-25000" dirty="0" err="1">
                          <a:solidFill>
                            <a:srgbClr val="000000"/>
                          </a:solidFill>
                          <a:effectLst/>
                          <a:latin typeface="Arial" panose="020B0604020202020204" pitchFamily="34" charset="0"/>
                        </a:rPr>
                        <a:t>ABC</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0.310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-5.50%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0179518"/>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dirty="0">
                          <a:solidFill>
                            <a:srgbClr val="000000"/>
                          </a:solidFill>
                          <a:effectLst/>
                          <a:latin typeface="Arial" panose="020B0604020202020204" pitchFamily="34" charset="0"/>
                        </a:rPr>
                        <a:t>151,709</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144,834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a:solidFill>
                            <a:srgbClr val="000000"/>
                          </a:solidFill>
                          <a:effectLst/>
                          <a:latin typeface="Arial" panose="020B0604020202020204" pitchFamily="34" charset="0"/>
                        </a:rPr>
                        <a:t>-4.50%</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476885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831,566</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76095939"/>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2024</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242,911</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76598943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8226366"/>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maxF</a:t>
                      </a:r>
                      <a:r>
                        <a:rPr lang="en-US" sz="2000" b="0" i="0" u="none" strike="noStrike" baseline="-25000">
                          <a:solidFill>
                            <a:srgbClr val="000000"/>
                          </a:solidFill>
                          <a:effectLst/>
                          <a:latin typeface="Arial" panose="020B0604020202020204" pitchFamily="34" charset="0"/>
                        </a:rPr>
                        <a:t>ABC</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642094104"/>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140,159</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0684180"/>
                  </a:ext>
                </a:extLst>
              </a:tr>
            </a:tbl>
          </a:graphicData>
        </a:graphic>
      </p:graphicFrame>
    </p:spTree>
    <p:extLst>
      <p:ext uri="{BB962C8B-B14F-4D97-AF65-F5344CB8AC3E}">
        <p14:creationId xmlns:p14="http://schemas.microsoft.com/office/powerpoint/2010/main" val="18789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The </a:t>
            </a:r>
            <a:r>
              <a:rPr lang="en-US" sz="2000" i="1" dirty="0"/>
              <a:t>SSC recommends that inclusion of [fishery age composition data] be fully explored in a later assessment cycle, either within a single model or multiple ensemble members, highlighting that it views this as a top priority for future research. </a:t>
            </a:r>
            <a:endParaRPr lang="en-US" sz="2000" i="1" dirty="0" smtClean="0"/>
          </a:p>
          <a:p>
            <a:endParaRPr lang="en-US" sz="2000" dirty="0"/>
          </a:p>
          <a:p>
            <a:pPr lvl="1"/>
            <a:r>
              <a:rPr lang="en-US" b="1" dirty="0"/>
              <a:t>Given the already monumental task of taking this stock over from Dr. Thompson, the authors chose not to investigate the use of fishery age composition data. This also in light of the SSCs recommendation to minimize changes to the suite of models comprising the ensemble. The authors intend to investigate the use of fishery age composition data in the future.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3350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rotWithShape="1">
          <a:blip r:embed="rId5"/>
          <a:srcRect l="23485" t="56805" r="22146" b="21510"/>
          <a:stretch/>
        </p:blipFill>
        <p:spPr>
          <a:xfrm>
            <a:off x="4866364" y="1862013"/>
            <a:ext cx="7153836" cy="4951343"/>
          </a:xfrm>
          <a:prstGeom prst="rect">
            <a:avLst/>
          </a:prstGeom>
        </p:spPr>
      </p:pic>
      <p:pic>
        <p:nvPicPr>
          <p:cNvPr id="7" name="Picture 6"/>
          <p:cNvPicPr>
            <a:picLocks noChangeAspect="1"/>
          </p:cNvPicPr>
          <p:nvPr/>
        </p:nvPicPr>
        <p:blipFill>
          <a:blip r:embed="rId6"/>
          <a:stretch>
            <a:fillRect/>
          </a:stretch>
        </p:blipFill>
        <p:spPr>
          <a:xfrm>
            <a:off x="226084" y="4688116"/>
            <a:ext cx="2511689" cy="1928046"/>
          </a:xfrm>
          <a:prstGeom prst="rect">
            <a:avLst/>
          </a:prstGeom>
        </p:spPr>
      </p:pic>
      <p:pic>
        <p:nvPicPr>
          <p:cNvPr id="9" name="Picture 8"/>
          <p:cNvPicPr>
            <a:picLocks noChangeAspect="1"/>
          </p:cNvPicPr>
          <p:nvPr/>
        </p:nvPicPr>
        <p:blipFill rotWithShape="1">
          <a:blip r:embed="rId7"/>
          <a:srcRect r="-693"/>
          <a:stretch/>
        </p:blipFill>
        <p:spPr bwMode="auto">
          <a:xfrm>
            <a:off x="259157" y="2784436"/>
            <a:ext cx="2514600" cy="1903680"/>
          </a:xfrm>
          <a:prstGeom prst="rect">
            <a:avLst/>
          </a:prstGeom>
          <a:ln>
            <a:noFill/>
          </a:ln>
          <a:extLst>
            <a:ext uri="{53640926-AAD7-44D8-BBD7-CCE9431645EC}">
              <a14:shadowObscured xmlns:a14="http://schemas.microsoft.com/office/drawing/2010/main"/>
            </a:ext>
          </a:extLst>
        </p:spPr>
      </p:pic>
      <p:pic>
        <p:nvPicPr>
          <p:cNvPr id="10" name="Picture 9"/>
          <p:cNvPicPr>
            <a:picLocks noChangeAspect="1"/>
          </p:cNvPicPr>
          <p:nvPr/>
        </p:nvPicPr>
        <p:blipFill>
          <a:blip r:embed="rId8"/>
          <a:stretch>
            <a:fillRect/>
          </a:stretch>
        </p:blipFill>
        <p:spPr>
          <a:xfrm>
            <a:off x="2195072" y="2786008"/>
            <a:ext cx="2494913" cy="1901952"/>
          </a:xfrm>
          <a:prstGeom prst="rect">
            <a:avLst/>
          </a:prstGeom>
        </p:spPr>
      </p:pic>
      <p:pic>
        <p:nvPicPr>
          <p:cNvPr id="8" name="Picture 7"/>
          <p:cNvPicPr>
            <a:picLocks noChangeAspect="1"/>
          </p:cNvPicPr>
          <p:nvPr/>
        </p:nvPicPr>
        <p:blipFill>
          <a:blip r:embed="rId9"/>
          <a:stretch>
            <a:fillRect/>
          </a:stretch>
        </p:blipFill>
        <p:spPr>
          <a:xfrm>
            <a:off x="2177592" y="4688116"/>
            <a:ext cx="2514600" cy="1916959"/>
          </a:xfrm>
          <a:prstGeom prst="rect">
            <a:avLst/>
          </a:prstGeom>
        </p:spPr>
      </p:pic>
      <p:sp>
        <p:nvSpPr>
          <p:cNvPr id="3" name="TextBox 2"/>
          <p:cNvSpPr txBox="1"/>
          <p:nvPr/>
        </p:nvSpPr>
        <p:spPr>
          <a:xfrm>
            <a:off x="433325" y="2936430"/>
            <a:ext cx="545342" cy="307777"/>
          </a:xfrm>
          <a:prstGeom prst="rect">
            <a:avLst/>
          </a:prstGeom>
          <a:noFill/>
        </p:spPr>
        <p:txBody>
          <a:bodyPr wrap="none" rtlCol="0">
            <a:spAutoFit/>
          </a:bodyPr>
          <a:lstStyle/>
          <a:p>
            <a:r>
              <a:rPr lang="en-US" dirty="0" smtClean="0"/>
              <a:t>B</a:t>
            </a:r>
            <a:r>
              <a:rPr lang="en-US" baseline="-25000" dirty="0" smtClean="0"/>
              <a:t>37%</a:t>
            </a:r>
            <a:endParaRPr lang="en-US" baseline="-25000" dirty="0"/>
          </a:p>
        </p:txBody>
      </p:sp>
      <p:sp>
        <p:nvSpPr>
          <p:cNvPr id="12" name="TextBox 11"/>
          <p:cNvSpPr txBox="1"/>
          <p:nvPr/>
        </p:nvSpPr>
        <p:spPr>
          <a:xfrm>
            <a:off x="2378018" y="2918792"/>
            <a:ext cx="545342" cy="307777"/>
          </a:xfrm>
          <a:prstGeom prst="rect">
            <a:avLst/>
          </a:prstGeom>
          <a:noFill/>
        </p:spPr>
        <p:txBody>
          <a:bodyPr wrap="none" rtlCol="0">
            <a:spAutoFit/>
          </a:bodyPr>
          <a:lstStyle/>
          <a:p>
            <a:r>
              <a:rPr lang="en-US" dirty="0" smtClean="0"/>
              <a:t>B</a:t>
            </a:r>
            <a:r>
              <a:rPr lang="en-US" baseline="-25000" dirty="0" smtClean="0"/>
              <a:t>36%</a:t>
            </a:r>
            <a:endParaRPr lang="en-US" baseline="-25000" dirty="0"/>
          </a:p>
        </p:txBody>
      </p:sp>
      <p:sp>
        <p:nvSpPr>
          <p:cNvPr id="13" name="TextBox 12"/>
          <p:cNvSpPr txBox="1"/>
          <p:nvPr/>
        </p:nvSpPr>
        <p:spPr>
          <a:xfrm>
            <a:off x="523253" y="4782054"/>
            <a:ext cx="910827" cy="307777"/>
          </a:xfrm>
          <a:prstGeom prst="rect">
            <a:avLst/>
          </a:prstGeom>
          <a:noFill/>
        </p:spPr>
        <p:txBody>
          <a:bodyPr wrap="none" rtlCol="0">
            <a:spAutoFit/>
          </a:bodyPr>
          <a:lstStyle/>
          <a:p>
            <a:r>
              <a:rPr lang="en-US" dirty="0" smtClean="0"/>
              <a:t>144.8 KT</a:t>
            </a:r>
            <a:endParaRPr lang="en-US" baseline="-25000" dirty="0"/>
          </a:p>
        </p:txBody>
      </p:sp>
      <p:sp>
        <p:nvSpPr>
          <p:cNvPr id="14" name="TextBox 13"/>
          <p:cNvSpPr txBox="1"/>
          <p:nvPr/>
        </p:nvSpPr>
        <p:spPr>
          <a:xfrm>
            <a:off x="2474761" y="4822472"/>
            <a:ext cx="910827" cy="307777"/>
          </a:xfrm>
          <a:prstGeom prst="rect">
            <a:avLst/>
          </a:prstGeom>
          <a:noFill/>
        </p:spPr>
        <p:txBody>
          <a:bodyPr wrap="none" rtlCol="0">
            <a:spAutoFit/>
          </a:bodyPr>
          <a:lstStyle/>
          <a:p>
            <a:r>
              <a:rPr lang="en-US" dirty="0" smtClean="0"/>
              <a:t>140.2 KT</a:t>
            </a:r>
            <a:endParaRPr lang="en-US" baseline="-25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
        <p:nvSpPr>
          <p:cNvPr id="2" name="Text Placeholder 1"/>
          <p:cNvSpPr>
            <a:spLocks noGrp="1"/>
          </p:cNvSpPr>
          <p:nvPr>
            <p:ph type="body"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Thanks to the many Contributors to this assessment</a:t>
            </a:r>
            <a:endParaRPr dirty="0"/>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123444" indent="0">
              <a:buNone/>
            </a:pPr>
            <a:r>
              <a:rPr lang="en-US" dirty="0"/>
              <a:t>Caitlin Allen-</a:t>
            </a:r>
            <a:r>
              <a:rPr lang="en-US" dirty="0" err="1"/>
              <a:t>Akselrud</a:t>
            </a:r>
            <a:r>
              <a:rPr lang="en-US" dirty="0"/>
              <a:t>, </a:t>
            </a:r>
            <a:r>
              <a:rPr lang="en-US" dirty="0" err="1"/>
              <a:t>Kerim</a:t>
            </a:r>
            <a:r>
              <a:rPr lang="en-US" dirty="0"/>
              <a:t> Aydin, Mathew Callahan, Curry Cunningham, Lucas </a:t>
            </a:r>
            <a:r>
              <a:rPr lang="en-US" dirty="0" err="1"/>
              <a:t>DeFilippo</a:t>
            </a:r>
            <a:r>
              <a:rPr lang="en-US" dirty="0"/>
              <a:t>, Bridget </a:t>
            </a:r>
            <a:r>
              <a:rPr lang="en-US" dirty="0" err="1"/>
              <a:t>Ferriss</a:t>
            </a:r>
            <a:r>
              <a:rPr lang="en-US" dirty="0"/>
              <a:t>, Ben </a:t>
            </a:r>
            <a:r>
              <a:rPr lang="en-US" dirty="0" err="1"/>
              <a:t>Fissel</a:t>
            </a:r>
            <a:r>
              <a:rPr lang="en-US" dirty="0"/>
              <a:t>, Madison Hall, Kirstin </a:t>
            </a:r>
            <a:r>
              <a:rPr lang="en-US" dirty="0" err="1"/>
              <a:t>Holsman</a:t>
            </a:r>
            <a:r>
              <a:rPr lang="en-US" dirty="0"/>
              <a:t>, Tom Hurst, Kelly Kearney, Ben Laurel, Cecilia A. O’Leary, Beth Matta, Susanne McDermott, Sandi </a:t>
            </a:r>
            <a:r>
              <a:rPr lang="en-US" dirty="0" err="1"/>
              <a:t>Neidetcher</a:t>
            </a:r>
            <a:r>
              <a:rPr lang="en-US" dirty="0"/>
              <a:t>, Jens Nielsen, Kimberly Rand, Patrick </a:t>
            </a:r>
            <a:r>
              <a:rPr lang="en-US" dirty="0" err="1"/>
              <a:t>Ressler</a:t>
            </a:r>
            <a:r>
              <a:rPr lang="en-US" dirty="0"/>
              <a:t>, Heather Renner, Sean Rohan, Katie Sweeney, James Thorson, </a:t>
            </a:r>
            <a:r>
              <a:rPr lang="en-US" dirty="0" err="1"/>
              <a:t>Muyin</a:t>
            </a:r>
            <a:r>
              <a:rPr lang="en-US" dirty="0"/>
              <a:t> Wang, Jordan Watson, Sarah Wise, and </a:t>
            </a:r>
            <a:r>
              <a:rPr lang="en-US" dirty="0" err="1"/>
              <a:t>Stephani</a:t>
            </a:r>
            <a:r>
              <a:rPr lang="en-US" dirty="0"/>
              <a:t> </a:t>
            </a:r>
            <a:r>
              <a:rPr lang="en-US" dirty="0" err="1"/>
              <a:t>Zador</a:t>
            </a:r>
            <a:endParaRPr lang="en-US" dirty="0"/>
          </a:p>
          <a:p>
            <a:pPr marL="123444" lvl="0" indent="0" algn="l" rtl="0">
              <a:spcBef>
                <a:spcPts val="360"/>
              </a:spcBef>
              <a:spcAft>
                <a:spcPts val="0"/>
              </a:spcAft>
              <a:buSzPts val="1656"/>
              <a:buNone/>
            </a:pP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0824" y="476152"/>
            <a:ext cx="1659868" cy="1003952"/>
          </a:xfrm>
          <a:prstGeom prst="rect">
            <a:avLst/>
          </a:prstGeom>
        </p:spPr>
      </p:pic>
    </p:spTree>
    <p:extLst>
      <p:ext uri="{BB962C8B-B14F-4D97-AF65-F5344CB8AC3E}">
        <p14:creationId xmlns:p14="http://schemas.microsoft.com/office/powerpoint/2010/main" val="41736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3" name="Table 2"/>
          <p:cNvGraphicFramePr>
            <a:graphicFrameLocks noGrp="1"/>
          </p:cNvGraphicFramePr>
          <p:nvPr/>
        </p:nvGraphicFramePr>
        <p:xfrm>
          <a:off x="581192" y="2185078"/>
          <a:ext cx="11029499" cy="3657600"/>
        </p:xfrm>
        <a:graphic>
          <a:graphicData uri="http://schemas.openxmlformats.org/drawingml/2006/table">
            <a:tbl>
              <a:tblPr firstRow="1" bandRow="1"/>
              <a:tblGrid>
                <a:gridCol w="2975505">
                  <a:extLst>
                    <a:ext uri="{9D8B030D-6E8A-4147-A177-3AD203B41FA5}">
                      <a16:colId xmlns:a16="http://schemas.microsoft.com/office/drawing/2014/main" val="3377726341"/>
                    </a:ext>
                  </a:extLst>
                </a:gridCol>
                <a:gridCol w="1767404">
                  <a:extLst>
                    <a:ext uri="{9D8B030D-6E8A-4147-A177-3AD203B41FA5}">
                      <a16:colId xmlns:a16="http://schemas.microsoft.com/office/drawing/2014/main" val="4267026025"/>
                    </a:ext>
                  </a:extLst>
                </a:gridCol>
                <a:gridCol w="1856893">
                  <a:extLst>
                    <a:ext uri="{9D8B030D-6E8A-4147-A177-3AD203B41FA5}">
                      <a16:colId xmlns:a16="http://schemas.microsoft.com/office/drawing/2014/main" val="613934090"/>
                    </a:ext>
                  </a:extLst>
                </a:gridCol>
                <a:gridCol w="1566054">
                  <a:extLst>
                    <a:ext uri="{9D8B030D-6E8A-4147-A177-3AD203B41FA5}">
                      <a16:colId xmlns:a16="http://schemas.microsoft.com/office/drawing/2014/main" val="3196119636"/>
                    </a:ext>
                  </a:extLst>
                </a:gridCol>
                <a:gridCol w="1409449">
                  <a:extLst>
                    <a:ext uri="{9D8B030D-6E8A-4147-A177-3AD203B41FA5}">
                      <a16:colId xmlns:a16="http://schemas.microsoft.com/office/drawing/2014/main" val="2368459751"/>
                    </a:ext>
                  </a:extLst>
                </a:gridCol>
                <a:gridCol w="1454194">
                  <a:extLst>
                    <a:ext uri="{9D8B030D-6E8A-4147-A177-3AD203B41FA5}">
                      <a16:colId xmlns:a16="http://schemas.microsoft.com/office/drawing/2014/main" val="3165635331"/>
                    </a:ext>
                  </a:extLst>
                </a:gridCol>
              </a:tblGrid>
              <a:tr h="192362">
                <a:tc>
                  <a:txBody>
                    <a:bodyPr/>
                    <a:lstStyle/>
                    <a:p>
                      <a:pPr marL="0" marR="0" algn="ctr">
                        <a:spcBef>
                          <a:spcPts val="100"/>
                        </a:spcBef>
                        <a:spcAft>
                          <a:spcPts val="100"/>
                        </a:spcAft>
                      </a:pPr>
                      <a:r>
                        <a:rPr lang="en-US" sz="2000" b="1" dirty="0" smtClean="0">
                          <a:solidFill>
                            <a:srgbClr val="000000"/>
                          </a:solidFill>
                          <a:effectLst/>
                          <a:latin typeface="Times New Roman" panose="02020603050405020304" pitchFamily="18" charset="0"/>
                          <a:ea typeface="Arial" panose="020B0604020202020204" pitchFamily="34" charset="0"/>
                          <a:cs typeface="Arial" panose="020B0604020202020204" pitchFamily="34" charset="0"/>
                        </a:rPr>
                        <a:t>Label</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19.12</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19.12A</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21.1</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21.2</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Ensemble</a:t>
                      </a:r>
                      <a:endParaRPr lang="en-US" sz="20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1608729"/>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parameters</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348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306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310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93181091"/>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LN(R</a:t>
                      </a:r>
                      <a:r>
                        <a:rPr lang="en-US" sz="2000" baseline="-25000" dirty="0">
                          <a:solidFill>
                            <a:srgbClr val="000000"/>
                          </a:solidFill>
                          <a:effectLst/>
                          <a:latin typeface="Times New Roman" panose="02020603050405020304" pitchFamily="18" charset="0"/>
                          <a:ea typeface="Arial" panose="020B0604020202020204" pitchFamily="34" charset="0"/>
                        </a:rPr>
                        <a:t>0</a:t>
                      </a:r>
                      <a:r>
                        <a:rPr lang="en-US" sz="2000" dirty="0">
                          <a:solidFill>
                            <a:srgbClr val="000000"/>
                          </a:solidFill>
                          <a:effectLst/>
                          <a:latin typeface="Times New Roman" panose="02020603050405020304" pitchFamily="18" charset="0"/>
                          <a:ea typeface="Arial" panose="020B0604020202020204" pitchFamily="34" charset="0"/>
                        </a:rPr>
                        <a: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13.074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13.260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12.987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13.253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13.142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33558037"/>
                  </a:ext>
                </a:extLst>
              </a:tr>
              <a:tr h="300750">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Natural mortality (M)</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0.359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604615328"/>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L∞</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116.345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111.848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144.934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115.542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121.411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69825250"/>
                  </a:ext>
                </a:extLst>
              </a:tr>
              <a:tr h="25490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VonBert</a:t>
                      </a:r>
                      <a:r>
                        <a:rPr lang="en-US" sz="2000" dirty="0">
                          <a:solidFill>
                            <a:srgbClr val="000000"/>
                          </a:solidFill>
                          <a:effectLst/>
                          <a:latin typeface="Times New Roman" panose="02020603050405020304" pitchFamily="18" charset="0"/>
                          <a:ea typeface="Arial" panose="020B0604020202020204" pitchFamily="34" charset="0"/>
                        </a:rPr>
                        <a:t> K</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0.118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0.064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0.100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44055346"/>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Bratio 2021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0.415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0.380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9192282"/>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SPRratio 2020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0.583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0.538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0.603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0.570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015371145"/>
                  </a:ext>
                </a:extLst>
              </a:tr>
              <a:tr h="300750">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Q</a:t>
                      </a:r>
                      <a:r>
                        <a:rPr lang="en-US" sz="2000" baseline="-25000">
                          <a:solidFill>
                            <a:srgbClr val="000000"/>
                          </a:solidFill>
                          <a:effectLst/>
                          <a:latin typeface="Times New Roman" panose="02020603050405020304" pitchFamily="18" charset="0"/>
                          <a:ea typeface="Arial" panose="020B0604020202020204" pitchFamily="34" charset="0"/>
                        </a:rPr>
                        <a:t>  </a:t>
                      </a:r>
                      <a:r>
                        <a:rPr lang="en-US" sz="2000">
                          <a:effectLst/>
                          <a:latin typeface="Times New Roman" panose="02020603050405020304" pitchFamily="18" charset="0"/>
                          <a:ea typeface="Times New Roman" panose="02020603050405020304" pitchFamily="18" charset="0"/>
                        </a:rPr>
                        <a:t>Bottom trawl survey</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1.033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0.917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1.067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0.890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0.978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143807020"/>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B</a:t>
                      </a:r>
                      <a:r>
                        <a:rPr lang="en-US" sz="2000" baseline="-25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100%</a:t>
                      </a: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 (10</a:t>
                      </a:r>
                      <a:r>
                        <a:rPr lang="en-US" sz="2000" baseline="30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6</a:t>
                      </a: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 t)</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0.654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0.639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0.789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0.679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64146398"/>
                  </a:ext>
                </a:extLst>
              </a:tr>
              <a:tr h="25490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40%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0.301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0.349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0.278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0.353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247621426"/>
                  </a:ext>
                </a:extLst>
              </a:tr>
              <a:tr h="254906">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35%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0.367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0.425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0.429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0.388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145339582"/>
                  </a:ext>
                </a:extLst>
              </a:tr>
            </a:tbl>
          </a:graphicData>
        </a:graphic>
      </p:graphicFrame>
    </p:spTree>
    <p:extLst>
      <p:ext uri="{BB962C8B-B14F-4D97-AF65-F5344CB8AC3E}">
        <p14:creationId xmlns:p14="http://schemas.microsoft.com/office/powerpoint/2010/main" val="7453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4" name="Table 3"/>
          <p:cNvGraphicFramePr>
            <a:graphicFrameLocks noGrp="1"/>
          </p:cNvGraphicFramePr>
          <p:nvPr/>
        </p:nvGraphicFramePr>
        <p:xfrm>
          <a:off x="547052" y="2067197"/>
          <a:ext cx="11021695" cy="3657600"/>
        </p:xfrm>
        <a:graphic>
          <a:graphicData uri="http://schemas.openxmlformats.org/drawingml/2006/table">
            <a:tbl>
              <a:tblPr firstRow="1" bandRow="1"/>
              <a:tblGrid>
                <a:gridCol w="3760788">
                  <a:extLst>
                    <a:ext uri="{9D8B030D-6E8A-4147-A177-3AD203B41FA5}">
                      <a16:colId xmlns:a16="http://schemas.microsoft.com/office/drawing/2014/main" val="1720122636"/>
                    </a:ext>
                  </a:extLst>
                </a:gridCol>
                <a:gridCol w="1524000">
                  <a:extLst>
                    <a:ext uri="{9D8B030D-6E8A-4147-A177-3AD203B41FA5}">
                      <a16:colId xmlns:a16="http://schemas.microsoft.com/office/drawing/2014/main" val="3701071543"/>
                    </a:ext>
                  </a:extLst>
                </a:gridCol>
                <a:gridCol w="1259840">
                  <a:extLst>
                    <a:ext uri="{9D8B030D-6E8A-4147-A177-3AD203B41FA5}">
                      <a16:colId xmlns:a16="http://schemas.microsoft.com/office/drawing/2014/main" val="128498701"/>
                    </a:ext>
                  </a:extLst>
                </a:gridCol>
                <a:gridCol w="1544320">
                  <a:extLst>
                    <a:ext uri="{9D8B030D-6E8A-4147-A177-3AD203B41FA5}">
                      <a16:colId xmlns:a16="http://schemas.microsoft.com/office/drawing/2014/main" val="3331176377"/>
                    </a:ext>
                  </a:extLst>
                </a:gridCol>
                <a:gridCol w="1483360">
                  <a:extLst>
                    <a:ext uri="{9D8B030D-6E8A-4147-A177-3AD203B41FA5}">
                      <a16:colId xmlns:a16="http://schemas.microsoft.com/office/drawing/2014/main" val="3904455430"/>
                    </a:ext>
                  </a:extLst>
                </a:gridCol>
                <a:gridCol w="1449387">
                  <a:extLst>
                    <a:ext uri="{9D8B030D-6E8A-4147-A177-3AD203B41FA5}">
                      <a16:colId xmlns:a16="http://schemas.microsoft.com/office/drawing/2014/main" val="615871187"/>
                    </a:ext>
                  </a:extLst>
                </a:gridCol>
              </a:tblGrid>
              <a:tr h="236336">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Label</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Model 22.4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cs typeface="Arial" panose="020B0604020202020204" pitchFamily="34" charset="0"/>
                        </a:rPr>
                        <a:t>Ensemble</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919731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parameters</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346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305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459489859"/>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LN(R</a:t>
                      </a:r>
                      <a:r>
                        <a:rPr lang="en-US" sz="2000" baseline="-25000" dirty="0">
                          <a:solidFill>
                            <a:srgbClr val="000000"/>
                          </a:solidFill>
                          <a:effectLst/>
                          <a:latin typeface="Times New Roman" panose="02020603050405020304" pitchFamily="18" charset="0"/>
                          <a:ea typeface="Arial" panose="020B0604020202020204" pitchFamily="34" charset="0"/>
                        </a:rPr>
                        <a:t>0</a:t>
                      </a:r>
                      <a:r>
                        <a:rPr lang="en-US" sz="2000" dirty="0">
                          <a:solidFill>
                            <a:srgbClr val="000000"/>
                          </a:solidFill>
                          <a:effectLst/>
                          <a:latin typeface="Times New Roman" panose="02020603050405020304" pitchFamily="18" charset="0"/>
                          <a:ea typeface="Arial" panose="020B0604020202020204" pitchFamily="34" charset="0"/>
                        </a:rPr>
                        <a: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13.041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13.156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13.139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13.225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13.131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79069835"/>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Natural mortality (M)</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0.333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0.351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85631068"/>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L∞</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114.768</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112.387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113.007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112.786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113.274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4174685"/>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VonBert</a:t>
                      </a:r>
                      <a:r>
                        <a:rPr lang="en-US" sz="2000" dirty="0">
                          <a:solidFill>
                            <a:srgbClr val="000000"/>
                          </a:solidFill>
                          <a:effectLst/>
                          <a:latin typeface="Times New Roman" panose="02020603050405020304" pitchFamily="18" charset="0"/>
                          <a:ea typeface="Arial" panose="020B0604020202020204" pitchFamily="34" charset="0"/>
                        </a:rPr>
                        <a:t> K</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0.110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083344447"/>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Bratio</a:t>
                      </a:r>
                      <a:r>
                        <a:rPr lang="en-US" sz="2000" dirty="0">
                          <a:solidFill>
                            <a:srgbClr val="000000"/>
                          </a:solidFill>
                          <a:effectLst/>
                          <a:latin typeface="Times New Roman" panose="02020603050405020304" pitchFamily="18" charset="0"/>
                          <a:ea typeface="Arial" panose="020B0604020202020204" pitchFamily="34" charset="0"/>
                        </a:rPr>
                        <a:t> 2021</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0.380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0.404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0.374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741995369"/>
                  </a:ext>
                </a:extLst>
              </a:tr>
              <a:tr h="236336">
                <a:tc>
                  <a:txBody>
                    <a:bodyPr/>
                    <a:lstStyle/>
                    <a:p>
                      <a:pPr marL="0" marR="0">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SPRratio</a:t>
                      </a:r>
                      <a:r>
                        <a:rPr lang="en-US" sz="2000" dirty="0">
                          <a:solidFill>
                            <a:srgbClr val="000000"/>
                          </a:solidFill>
                          <a:effectLst/>
                          <a:latin typeface="Times New Roman" panose="02020603050405020304" pitchFamily="18" charset="0"/>
                          <a:ea typeface="Arial" panose="020B0604020202020204" pitchFamily="34" charset="0"/>
                        </a:rPr>
                        <a:t> 2020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0.583</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0.556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0.566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810744475"/>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Q</a:t>
                      </a:r>
                      <a:r>
                        <a:rPr lang="en-US" sz="2000" baseline="-25000" dirty="0">
                          <a:solidFill>
                            <a:srgbClr val="000000"/>
                          </a:solidFill>
                          <a:effectLst/>
                          <a:latin typeface="Times New Roman" panose="02020603050405020304" pitchFamily="18" charset="0"/>
                          <a:ea typeface="Arial" panose="020B0604020202020204" pitchFamily="34" charset="0"/>
                        </a:rPr>
                        <a:t>  </a:t>
                      </a:r>
                      <a:r>
                        <a:rPr lang="en-US" sz="2000" dirty="0">
                          <a:effectLst/>
                          <a:latin typeface="Times New Roman" panose="02020603050405020304" pitchFamily="18" charset="0"/>
                          <a:ea typeface="Times New Roman" panose="02020603050405020304" pitchFamily="18" charset="0"/>
                        </a:rPr>
                        <a:t>Bottom trawl survey</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1.030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0.960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0.892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0.969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721159379"/>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B</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100%</a:t>
                      </a: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(10</a:t>
                      </a:r>
                      <a:r>
                        <a:rPr lang="en-US" sz="2000" baseline="30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6</a:t>
                      </a: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t)</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0.681</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0.669</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01415750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40%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0.304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0.335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0.320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173788324"/>
                  </a:ext>
                </a:extLst>
              </a:tr>
              <a:tr h="236336">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F</a:t>
                      </a:r>
                      <a:r>
                        <a:rPr lang="en-US" sz="2000" baseline="-250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35%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0.369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0.3911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0.407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0.389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636155291"/>
                  </a:ext>
                </a:extLst>
              </a:tr>
            </a:tbl>
          </a:graphicData>
        </a:graphic>
      </p:graphicFrame>
    </p:spTree>
    <p:extLst>
      <p:ext uri="{BB962C8B-B14F-4D97-AF65-F5344CB8AC3E}">
        <p14:creationId xmlns:p14="http://schemas.microsoft.com/office/powerpoint/2010/main" val="389820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genetics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1026" name="Picture 2" descr="https://lh5.googleusercontent.com/-31iX5TEX4mDQpV9bmXal7OI93z7QSOOVJDYwATeDuDw-37L_RYz1GrcT-Uim4ad7aYuoduE7WNFzEsxqEKiyKWiwIHgeqgZcpRM_noaWL_lPtFLeDiAnpv8brdD4erTusAmdh9tnKxDpQH3ziIRnzXepd3WqcpPxkjw8dTlXBu8JoZTq9t1vSb6kj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269" y="1933748"/>
            <a:ext cx="5226104" cy="3082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dt1YB2Xxlxi97iKA75iN47guFx1H80aiey2pUVp60eM0z5a5JApW5L389mJVAyC8RCSp1oIvR6H_0L8PZGQHrvpOAaqeOfO-lzja6oqQnq_KXKopKEER7FY2mYNFR_WnglMddL2hZFaz4kNM_ywbm97wZh7yWra94cn5wV_Iro8-lqHaf6DT5TwsfeY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1432" y="5035042"/>
            <a:ext cx="5117193" cy="18421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0286" y="2251367"/>
            <a:ext cx="5767614" cy="4154984"/>
          </a:xfrm>
          <a:prstGeom prst="rect">
            <a:avLst/>
          </a:prstGeom>
        </p:spPr>
        <p:txBody>
          <a:bodyPr wrap="square">
            <a:spAutoFit/>
          </a:bodyPr>
          <a:lstStyle/>
          <a:p>
            <a:pPr marL="465138" indent="-465138" fontAlgn="base">
              <a:buFont typeface="Arial" panose="020B0604020202020204" pitchFamily="34" charset="0"/>
              <a:buChar char="•"/>
            </a:pPr>
            <a:r>
              <a:rPr lang="en-US" sz="2400" dirty="0">
                <a:latin typeface="Times New Roman" panose="02020603050405020304" pitchFamily="18" charset="0"/>
              </a:rPr>
              <a:t>Isolation-by-distance</a:t>
            </a:r>
          </a:p>
          <a:p>
            <a:pPr marL="914400" lvl="1" indent="-457200" fontAlgn="base">
              <a:buFont typeface="Arial" panose="020B0604020202020204" pitchFamily="34" charset="0"/>
              <a:buChar char="•"/>
            </a:pPr>
            <a:r>
              <a:rPr lang="en-US" sz="2400" dirty="0">
                <a:latin typeface="Times New Roman" panose="02020603050405020304" pitchFamily="18" charset="0"/>
              </a:rPr>
              <a:t>western Gulf of Alaska through Unimak Pass and eastern Aleutian Islands</a:t>
            </a:r>
          </a:p>
          <a:p>
            <a:pPr marL="465138" lvl="2" indent="-465138" fontAlgn="base">
              <a:buFont typeface="Arial" panose="020B0604020202020204" pitchFamily="34" charset="0"/>
              <a:buChar char="•"/>
            </a:pPr>
            <a:r>
              <a:rPr lang="en-US" sz="2400" dirty="0">
                <a:latin typeface="Times New Roman" panose="02020603050405020304" pitchFamily="18" charset="0"/>
              </a:rPr>
              <a:t>Break in the population structure between western and eastern GOA </a:t>
            </a:r>
          </a:p>
          <a:p>
            <a:pPr marL="465138" indent="-465138" fontAlgn="base">
              <a:buFont typeface="Arial" panose="020B0604020202020204" pitchFamily="34" charset="0"/>
              <a:buChar char="•"/>
            </a:pPr>
            <a:r>
              <a:rPr lang="en-US" sz="2400" dirty="0">
                <a:latin typeface="Times New Roman" panose="02020603050405020304" pitchFamily="18" charset="0"/>
              </a:rPr>
              <a:t>Break western Bering Sea shelf, adjacent to Russia, and all other regions.</a:t>
            </a:r>
          </a:p>
          <a:p>
            <a:pPr marL="465138" indent="-465138" fontAlgn="base">
              <a:buFont typeface="Arial" panose="020B0604020202020204" pitchFamily="34" charset="0"/>
              <a:buChar char="•"/>
            </a:pPr>
            <a:r>
              <a:rPr lang="en-US" sz="2400" dirty="0">
                <a:latin typeface="Times New Roman" panose="02020603050405020304" pitchFamily="18" charset="0"/>
              </a:rPr>
              <a:t>Aleutian Island populations are highly diverged at a few genomic regions that may be adaptively significant </a:t>
            </a:r>
          </a:p>
        </p:txBody>
      </p:sp>
    </p:spTree>
    <p:extLst>
      <p:ext uri="{BB962C8B-B14F-4D97-AF65-F5344CB8AC3E}">
        <p14:creationId xmlns:p14="http://schemas.microsoft.com/office/powerpoint/2010/main" val="185131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PSAT</a:t>
            </a:r>
            <a:endParaRPr dirty="0"/>
          </a:p>
        </p:txBody>
      </p:sp>
      <p:pic>
        <p:nvPicPr>
          <p:cNvPr id="2050" name="Picture 2" descr="https://lh6.googleusercontent.com/F_KH9bh394rfMth8O0UKM9Zgnj1M-FOk5qcvf-3z-YXJMwG6IXwwszmjKZvbTykWIyGRW9V2NBbYndyPvHfgtiHt4D4uVxWLGZnI0PeRSYiiEaHaVbDn8_oBe6SGy7dVSTy63E7BQaGMjBHRmCuXX0vMaebBeWDIwMbo9oQLR-7u1L_3YEvwxCwY3K8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7" y="1808412"/>
            <a:ext cx="6548215" cy="50556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WAaeZEhu-oTbViFsDIsT2tRyzrkq_ROKxkedrBt9ULYlil129IrhBfmlp5PRxsKItsJJxoocGtggfso3Q1Oa-ksawb0ZR5fTDuEI6S_1N0-iqfoizldtNYaGUhHQSOYq9KWCfJkGB1-6L-EC9NKBVfWsawIrXxA85X8r7ujJ9Ywv5CuuBs75cLtRF9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4429" y="4483484"/>
            <a:ext cx="2815771" cy="22243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5.googleusercontent.com/RYvcCVpoh8f-CiM8KbCGwv48m3RfrNYrMx87qZHJtnkETioFuj0IPyoFW4IzZHT5_46VnTJXYlJCbgNznZjh3F48ecDqIokikUtuG6CZX0R3wO0xBpYUihpIK4vqa68BIDGK5nqsRylE8JhaZuRsO67DceVpZn0Gt5KZMC2quvCfGF4qspNBuUDaO4z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5108" y="1659407"/>
            <a:ext cx="5222095" cy="26768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4063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484" t="9453" r="9701"/>
          <a:stretch/>
        </p:blipFill>
        <p:spPr>
          <a:xfrm>
            <a:off x="7984073" y="2209800"/>
            <a:ext cx="4207927" cy="443998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63878477"/>
              </p:ext>
            </p:extLst>
          </p:nvPr>
        </p:nvGraphicFramePr>
        <p:xfrm>
          <a:off x="433325" y="2247900"/>
          <a:ext cx="7377415" cy="2438400"/>
        </p:xfrm>
        <a:graphic>
          <a:graphicData uri="http://schemas.openxmlformats.org/drawingml/2006/table">
            <a:tbl>
              <a:tblPr firstRow="1" firstCol="1" bandRow="1">
                <a:tableStyleId>{5C22544A-7EE6-4342-B048-85BDC9FD1C3A}</a:tableStyleId>
              </a:tblPr>
              <a:tblGrid>
                <a:gridCol w="1939582">
                  <a:extLst>
                    <a:ext uri="{9D8B030D-6E8A-4147-A177-3AD203B41FA5}">
                      <a16:colId xmlns:a16="http://schemas.microsoft.com/office/drawing/2014/main" val="3683048456"/>
                    </a:ext>
                  </a:extLst>
                </a:gridCol>
                <a:gridCol w="125065">
                  <a:extLst>
                    <a:ext uri="{9D8B030D-6E8A-4147-A177-3AD203B41FA5}">
                      <a16:colId xmlns:a16="http://schemas.microsoft.com/office/drawing/2014/main" val="3131287356"/>
                    </a:ext>
                  </a:extLst>
                </a:gridCol>
                <a:gridCol w="3347887">
                  <a:extLst>
                    <a:ext uri="{9D8B030D-6E8A-4147-A177-3AD203B41FA5}">
                      <a16:colId xmlns:a16="http://schemas.microsoft.com/office/drawing/2014/main" val="3795209704"/>
                    </a:ext>
                  </a:extLst>
                </a:gridCol>
                <a:gridCol w="1964881">
                  <a:extLst>
                    <a:ext uri="{9D8B030D-6E8A-4147-A177-3AD203B41FA5}">
                      <a16:colId xmlns:a16="http://schemas.microsoft.com/office/drawing/2014/main" val="1538158581"/>
                    </a:ext>
                  </a:extLst>
                </a:gridCol>
              </a:tblGrid>
              <a:tr h="190500">
                <a:tc>
                  <a:txBody>
                    <a:bodyPr/>
                    <a:lstStyle/>
                    <a:p>
                      <a:pPr marL="0" marR="0">
                        <a:spcBef>
                          <a:spcPts val="0"/>
                        </a:spcBef>
                        <a:spcAft>
                          <a:spcPts val="0"/>
                        </a:spcAft>
                      </a:pPr>
                      <a:r>
                        <a:rPr lang="en-US" sz="2000" dirty="0">
                          <a:effectLst/>
                        </a:rPr>
                        <a:t>Source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gridSpan="2">
                  <a:txBody>
                    <a:bodyPr/>
                    <a:lstStyle/>
                    <a:p>
                      <a:pPr marL="0" marR="0">
                        <a:spcBef>
                          <a:spcPts val="0"/>
                        </a:spcBef>
                        <a:spcAft>
                          <a:spcPts val="0"/>
                        </a:spcAft>
                      </a:pPr>
                      <a:r>
                        <a:rPr lang="en-US" sz="2000" dirty="0">
                          <a:effectLst/>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Years</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04919407"/>
                  </a:ext>
                </a:extLst>
              </a:tr>
              <a:tr h="190500">
                <a:tc gridSpan="2">
                  <a:txBody>
                    <a:bodyPr/>
                    <a:lstStyle/>
                    <a:p>
                      <a:pPr marL="0" marR="0">
                        <a:spcBef>
                          <a:spcPts val="0"/>
                        </a:spcBef>
                        <a:spcAft>
                          <a:spcPts val="0"/>
                        </a:spcAft>
                      </a:pPr>
                      <a:r>
                        <a:rPr lang="en-US" sz="2000" dirty="0">
                          <a:effectLst/>
                        </a:rPr>
                        <a:t>Fishery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biomass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74256698"/>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size composition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755441"/>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per unit effort (VAST)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1996-2022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9468067"/>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Survey numerical abundance (VAST)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1982-2019, 2021-2022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98115014"/>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Survey age composition (VAST)</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1994-2019,2021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6092945"/>
                  </a:ext>
                </a:extLst>
              </a:tr>
            </a:tbl>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a:t>
            </a:r>
            <a:br>
              <a:rPr lang="en-US" sz="3600" dirty="0" smtClean="0"/>
            </a:br>
            <a:r>
              <a:rPr lang="en-US" sz="3600" dirty="0" smtClean="0"/>
              <a:t> Fishery Length Composition</a:t>
            </a:r>
            <a:endParaRPr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05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922"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845"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86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584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433325" y="2286000"/>
            <a:ext cx="3421672"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New algorithm for constructing fishery length composition (described in </a:t>
            </a:r>
            <a:r>
              <a:rPr lang="en-US" sz="2000" dirty="0" smtClean="0"/>
              <a:t>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Data weighted by haul, vessel, gear, month, NMFS area, and year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Resulted in shift to more smaller fish in distribution</a:t>
            </a:r>
            <a:endParaRPr lang="en-US" sz="2000" dirty="0"/>
          </a:p>
        </p:txBody>
      </p:sp>
    </p:spTree>
    <p:extLst>
      <p:ext uri="{BB962C8B-B14F-4D97-AF65-F5344CB8AC3E}">
        <p14:creationId xmlns:p14="http://schemas.microsoft.com/office/powerpoint/2010/main" val="8823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6622</TotalTime>
  <Words>3990</Words>
  <Application>Microsoft Office PowerPoint</Application>
  <PresentationFormat>Widescreen</PresentationFormat>
  <Paragraphs>1035</Paragraphs>
  <Slides>54</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Calibri</vt:lpstr>
      <vt:lpstr>Corbel</vt:lpstr>
      <vt:lpstr>Gill Sans</vt:lpstr>
      <vt:lpstr>Arial</vt:lpstr>
      <vt:lpstr>Times New Roman</vt:lpstr>
      <vt:lpstr>Noto Sans Symbols</vt:lpstr>
      <vt:lpstr>Dividend</vt:lpstr>
      <vt:lpstr>EBS Pacific cod BSAI Groundfish Plan Team </vt:lpstr>
      <vt:lpstr>Stock Overview</vt:lpstr>
      <vt:lpstr>Teams or SSC Comments</vt:lpstr>
      <vt:lpstr>Teams or SSC Comments</vt:lpstr>
      <vt:lpstr>Teams or SSC Comments</vt:lpstr>
      <vt:lpstr>Pacific cod genetics</vt:lpstr>
      <vt:lpstr>Pacific cod PSAT</vt:lpstr>
      <vt:lpstr>Data Summary</vt:lpstr>
      <vt:lpstr>Data changes  Fishery Length Composition</vt:lpstr>
      <vt:lpstr>Data changes – Annual Weight-at-Length Adjustments</vt:lpstr>
      <vt:lpstr>Catch –  Fishery Sector</vt:lpstr>
      <vt:lpstr>Catch – Distribution</vt:lpstr>
      <vt:lpstr>Catch – Cumulative and RAW CPUE</vt:lpstr>
      <vt:lpstr>Fishery Size Composition</vt:lpstr>
      <vt:lpstr>VAST CPUE Index – Jan-Feb Longline Fishery</vt:lpstr>
      <vt:lpstr>VAST CPUE Index – Jan.-Feb. Longline Fishery</vt:lpstr>
      <vt:lpstr>Survey – Bering Sea Shelf Bottom Trawl</vt:lpstr>
      <vt:lpstr>VAST Survey Index –  Bering Sea Shelf Bottom Trawl</vt:lpstr>
      <vt:lpstr>VAST Survey Index –  Bering Sea Shelf Bottom Trawl</vt:lpstr>
      <vt:lpstr>VAST Survey Index –  Bering Sea Shelf Bottom Trawl</vt:lpstr>
      <vt:lpstr>Survey Size Composition –  EBS Shelf Bottom Trawl</vt:lpstr>
      <vt:lpstr>Survey Age Composition –  EBS Shelf Bottom Trawl</vt:lpstr>
      <vt:lpstr>AFSC Longline Survey –  Relative population numbers</vt:lpstr>
      <vt:lpstr>Stock Assessment Models</vt:lpstr>
      <vt:lpstr>Model configurations</vt:lpstr>
      <vt:lpstr>Model weighting (same as last year)</vt:lpstr>
      <vt:lpstr>Model Fits</vt:lpstr>
      <vt:lpstr>Models –  Objective function</vt:lpstr>
      <vt:lpstr>Models –  Parameters</vt:lpstr>
      <vt:lpstr>Models –  Parameters (Catchability for Model 19.12 and 22.1)</vt:lpstr>
      <vt:lpstr>Models –  Fits to AFSC bottom trawl survey</vt:lpstr>
      <vt:lpstr>Models –  Fits to winter longline fishery CPUE index</vt:lpstr>
      <vt:lpstr>Models –  Fits length and age composition data</vt:lpstr>
      <vt:lpstr>Models –  Retrospective analysis</vt:lpstr>
      <vt:lpstr>Models –  Selectivity generic shapes</vt:lpstr>
      <vt:lpstr>Models –  Derived quantities</vt:lpstr>
      <vt:lpstr>Models –  Runs Test - indices</vt:lpstr>
      <vt:lpstr>Models –  Runs Test – Length composition</vt:lpstr>
      <vt:lpstr>Models –  Runs Test – Age composition</vt:lpstr>
      <vt:lpstr>Models –  Mean absolute scaled error (MASE)</vt:lpstr>
      <vt:lpstr>Models –  Derived quantities</vt:lpstr>
      <vt:lpstr>New Series Results –  Female spawning biomass</vt:lpstr>
      <vt:lpstr>New Series Results –  Female spawning biomass</vt:lpstr>
      <vt:lpstr>New Series Results –  Age-0 recruitment</vt:lpstr>
      <vt:lpstr>New Series Results –  Apical fishing mortality</vt:lpstr>
      <vt:lpstr>Phase Plane</vt:lpstr>
      <vt:lpstr>Risk Table</vt:lpstr>
      <vt:lpstr>New Series ensemble – Projection scenarios</vt:lpstr>
      <vt:lpstr>Harvest Recommendation</vt:lpstr>
      <vt:lpstr>Harvest Recommendation</vt:lpstr>
      <vt:lpstr>QUESTIONS?</vt:lpstr>
      <vt:lpstr>Thanks to the many Contributors to this assessment</vt:lpstr>
      <vt:lpstr>Model configurations</vt:lpstr>
      <vt:lpstr>Model configurations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EBS Pacific cod BSAI Groundfish Plan Team </dc:title>
  <dc:creator>Steve Barbeaux</dc:creator>
  <cp:lastModifiedBy>Steve Barbeaux</cp:lastModifiedBy>
  <cp:revision>14</cp:revision>
  <dcterms:modified xsi:type="dcterms:W3CDTF">2022-11-02T23:38:46Z</dcterms:modified>
</cp:coreProperties>
</file>